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9" r:id="rId5"/>
    <p:sldId id="260" r:id="rId6"/>
    <p:sldId id="261" r:id="rId7"/>
    <p:sldId id="262" r:id="rId8"/>
    <p:sldId id="263" r:id="rId9"/>
    <p:sldId id="264" r:id="rId10"/>
    <p:sldId id="265" r:id="rId11"/>
    <p:sldId id="269" r:id="rId12"/>
    <p:sldId id="266" r:id="rId13"/>
    <p:sldId id="273" r:id="rId14"/>
    <p:sldId id="274" r:id="rId15"/>
    <p:sldId id="268"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7B4"/>
    <a:srgbClr val="39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95"/>
  </p:normalViewPr>
  <p:slideViewPr>
    <p:cSldViewPr snapToGrid="0" snapToObjects="1">
      <p:cViewPr varScale="1">
        <p:scale>
          <a:sx n="102" d="100"/>
          <a:sy n="102" d="100"/>
        </p:scale>
        <p:origin x="918"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Schwartz" userId="2a9bddff-5f9d-439b-8d33-0b5186451856" providerId="ADAL" clId="{3613A5A8-48D2-4A5E-A6CF-F10687F1A434}"/>
    <pc:docChg chg="custSel modSld">
      <pc:chgData name="Andrew Schwartz" userId="2a9bddff-5f9d-439b-8d33-0b5186451856" providerId="ADAL" clId="{3613A5A8-48D2-4A5E-A6CF-F10687F1A434}" dt="2025-01-11T13:58:46.077" v="184" actId="20577"/>
      <pc:docMkLst>
        <pc:docMk/>
      </pc:docMkLst>
      <pc:sldChg chg="modSp mod">
        <pc:chgData name="Andrew Schwartz" userId="2a9bddff-5f9d-439b-8d33-0b5186451856" providerId="ADAL" clId="{3613A5A8-48D2-4A5E-A6CF-F10687F1A434}" dt="2025-01-11T13:35:14.641" v="3" actId="20577"/>
        <pc:sldMkLst>
          <pc:docMk/>
          <pc:sldMk cId="2144384124" sldId="256"/>
        </pc:sldMkLst>
        <pc:spChg chg="mod">
          <ac:chgData name="Andrew Schwartz" userId="2a9bddff-5f9d-439b-8d33-0b5186451856" providerId="ADAL" clId="{3613A5A8-48D2-4A5E-A6CF-F10687F1A434}" dt="2025-01-11T13:35:14.641" v="3" actId="20577"/>
          <ac:spMkLst>
            <pc:docMk/>
            <pc:sldMk cId="2144384124" sldId="256"/>
            <ac:spMk id="3" creationId="{00000000-0000-0000-0000-000000000000}"/>
          </ac:spMkLst>
        </pc:spChg>
      </pc:sldChg>
      <pc:sldChg chg="modSp mod">
        <pc:chgData name="Andrew Schwartz" userId="2a9bddff-5f9d-439b-8d33-0b5186451856" providerId="ADAL" clId="{3613A5A8-48D2-4A5E-A6CF-F10687F1A434}" dt="2025-01-11T13:35:45.541" v="4" actId="113"/>
        <pc:sldMkLst>
          <pc:docMk/>
          <pc:sldMk cId="3133145624" sldId="259"/>
        </pc:sldMkLst>
        <pc:spChg chg="mod">
          <ac:chgData name="Andrew Schwartz" userId="2a9bddff-5f9d-439b-8d33-0b5186451856" providerId="ADAL" clId="{3613A5A8-48D2-4A5E-A6CF-F10687F1A434}" dt="2025-01-11T13:35:45.541" v="4" actId="113"/>
          <ac:spMkLst>
            <pc:docMk/>
            <pc:sldMk cId="3133145624" sldId="259"/>
            <ac:spMk id="4" creationId="{00000000-0000-0000-0000-000000000000}"/>
          </ac:spMkLst>
        </pc:spChg>
      </pc:sldChg>
      <pc:sldChg chg="modSp mod">
        <pc:chgData name="Andrew Schwartz" userId="2a9bddff-5f9d-439b-8d33-0b5186451856" providerId="ADAL" clId="{3613A5A8-48D2-4A5E-A6CF-F10687F1A434}" dt="2025-01-11T13:42:58.097" v="144" actId="20577"/>
        <pc:sldMkLst>
          <pc:docMk/>
          <pc:sldMk cId="3208196219" sldId="260"/>
        </pc:sldMkLst>
        <pc:spChg chg="mod">
          <ac:chgData name="Andrew Schwartz" userId="2a9bddff-5f9d-439b-8d33-0b5186451856" providerId="ADAL" clId="{3613A5A8-48D2-4A5E-A6CF-F10687F1A434}" dt="2025-01-11T13:42:58.097" v="144" actId="20577"/>
          <ac:spMkLst>
            <pc:docMk/>
            <pc:sldMk cId="3208196219" sldId="260"/>
            <ac:spMk id="2" creationId="{00000000-0000-0000-0000-000000000000}"/>
          </ac:spMkLst>
        </pc:spChg>
      </pc:sldChg>
      <pc:sldChg chg="modSp mod">
        <pc:chgData name="Andrew Schwartz" userId="2a9bddff-5f9d-439b-8d33-0b5186451856" providerId="ADAL" clId="{3613A5A8-48D2-4A5E-A6CF-F10687F1A434}" dt="2025-01-11T13:36:55.994" v="16" actId="20577"/>
        <pc:sldMkLst>
          <pc:docMk/>
          <pc:sldMk cId="3922274916" sldId="261"/>
        </pc:sldMkLst>
        <pc:spChg chg="mod">
          <ac:chgData name="Andrew Schwartz" userId="2a9bddff-5f9d-439b-8d33-0b5186451856" providerId="ADAL" clId="{3613A5A8-48D2-4A5E-A6CF-F10687F1A434}" dt="2025-01-11T13:36:55.994" v="16" actId="20577"/>
          <ac:spMkLst>
            <pc:docMk/>
            <pc:sldMk cId="3922274916" sldId="261"/>
            <ac:spMk id="4" creationId="{00000000-0000-0000-0000-000000000000}"/>
          </ac:spMkLst>
        </pc:spChg>
      </pc:sldChg>
      <pc:sldChg chg="modSp mod">
        <pc:chgData name="Andrew Schwartz" userId="2a9bddff-5f9d-439b-8d33-0b5186451856" providerId="ADAL" clId="{3613A5A8-48D2-4A5E-A6CF-F10687F1A434}" dt="2025-01-11T13:38:43.276" v="43" actId="20577"/>
        <pc:sldMkLst>
          <pc:docMk/>
          <pc:sldMk cId="925998917" sldId="264"/>
        </pc:sldMkLst>
        <pc:spChg chg="mod">
          <ac:chgData name="Andrew Schwartz" userId="2a9bddff-5f9d-439b-8d33-0b5186451856" providerId="ADAL" clId="{3613A5A8-48D2-4A5E-A6CF-F10687F1A434}" dt="2025-01-11T13:38:43.276" v="43" actId="20577"/>
          <ac:spMkLst>
            <pc:docMk/>
            <pc:sldMk cId="925998917" sldId="264"/>
            <ac:spMk id="4" creationId="{00000000-0000-0000-0000-000000000000}"/>
          </ac:spMkLst>
        </pc:spChg>
      </pc:sldChg>
      <pc:sldChg chg="modSp mod">
        <pc:chgData name="Andrew Schwartz" userId="2a9bddff-5f9d-439b-8d33-0b5186451856" providerId="ADAL" clId="{3613A5A8-48D2-4A5E-A6CF-F10687F1A434}" dt="2025-01-11T13:58:46.077" v="184" actId="20577"/>
        <pc:sldMkLst>
          <pc:docMk/>
          <pc:sldMk cId="4106089353" sldId="266"/>
        </pc:sldMkLst>
        <pc:spChg chg="mod">
          <ac:chgData name="Andrew Schwartz" userId="2a9bddff-5f9d-439b-8d33-0b5186451856" providerId="ADAL" clId="{3613A5A8-48D2-4A5E-A6CF-F10687F1A434}" dt="2025-01-11T13:58:46.077" v="184" actId="20577"/>
          <ac:spMkLst>
            <pc:docMk/>
            <pc:sldMk cId="4106089353" sldId="266"/>
            <ac:spMk id="4" creationId="{00000000-0000-0000-0000-000000000000}"/>
          </ac:spMkLst>
        </pc:spChg>
      </pc:sldChg>
      <pc:sldChg chg="modSp mod">
        <pc:chgData name="Andrew Schwartz" userId="2a9bddff-5f9d-439b-8d33-0b5186451856" providerId="ADAL" clId="{3613A5A8-48D2-4A5E-A6CF-F10687F1A434}" dt="2025-01-11T13:39:46.266" v="57" actId="20577"/>
        <pc:sldMkLst>
          <pc:docMk/>
          <pc:sldMk cId="1903945876" sldId="269"/>
        </pc:sldMkLst>
        <pc:spChg chg="mod">
          <ac:chgData name="Andrew Schwartz" userId="2a9bddff-5f9d-439b-8d33-0b5186451856" providerId="ADAL" clId="{3613A5A8-48D2-4A5E-A6CF-F10687F1A434}" dt="2025-01-11T13:39:46.266" v="57" actId="20577"/>
          <ac:spMkLst>
            <pc:docMk/>
            <pc:sldMk cId="1903945876" sldId="269"/>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59370"/>
            <a:ext cx="9144000" cy="2614612"/>
          </a:xfrm>
        </p:spPr>
        <p:txBody>
          <a:bodyPr/>
          <a:lstStyle>
            <a:lvl1pPr marL="0" indent="0" algn="l">
              <a:buNone/>
              <a:defRPr sz="240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813"/>
            <a:ext cx="12192000" cy="2086201"/>
          </a:xfrm>
          <a:prstGeom prst="rect">
            <a:avLst/>
          </a:prstGeom>
        </p:spPr>
      </p:pic>
      <p:sp>
        <p:nvSpPr>
          <p:cNvPr id="9" name="Title 1"/>
          <p:cNvSpPr>
            <a:spLocks noGrp="1"/>
          </p:cNvSpPr>
          <p:nvPr>
            <p:ph type="title" hasCustomPrompt="1"/>
          </p:nvPr>
        </p:nvSpPr>
        <p:spPr>
          <a:xfrm>
            <a:off x="838200" y="616917"/>
            <a:ext cx="10515600" cy="787814"/>
          </a:xfrm>
        </p:spPr>
        <p:txBody>
          <a:bodyPr>
            <a:normAutofit/>
          </a:bodyPr>
          <a:lstStyle>
            <a:lvl1pPr algn="ctr">
              <a:defRPr sz="4800">
                <a:solidFill>
                  <a:schemeClr val="bg1"/>
                </a:solidFill>
                <a:latin typeface="Georgia" charset="0"/>
                <a:ea typeface="Georgia" charset="0"/>
                <a:cs typeface="Georgia" charset="0"/>
              </a:defRPr>
            </a:lvl1pPr>
          </a:lstStyle>
          <a:p>
            <a:r>
              <a:rPr lang="en-US" dirty="0"/>
              <a:t>Title</a:t>
            </a:r>
          </a:p>
        </p:txBody>
      </p:sp>
      <p:sp>
        <p:nvSpPr>
          <p:cNvPr id="7" name="Content Placeholder 6"/>
          <p:cNvSpPr>
            <a:spLocks noGrp="1"/>
          </p:cNvSpPr>
          <p:nvPr>
            <p:ph sz="quarter" idx="10" hasCustomPrompt="1"/>
          </p:nvPr>
        </p:nvSpPr>
        <p:spPr>
          <a:xfrm>
            <a:off x="1338263" y="1475498"/>
            <a:ext cx="93297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3687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813"/>
            <a:ext cx="5183188" cy="6870813"/>
          </a:xfrm>
          <a:prstGeom prst="rect">
            <a:avLst/>
          </a:prstGeom>
        </p:spPr>
      </p:pic>
      <p:sp>
        <p:nvSpPr>
          <p:cNvPr id="2" name="Title 1"/>
          <p:cNvSpPr>
            <a:spLocks noGrp="1"/>
          </p:cNvSpPr>
          <p:nvPr>
            <p:ph type="title" hasCustomPrompt="1"/>
          </p:nvPr>
        </p:nvSpPr>
        <p:spPr>
          <a:xfrm>
            <a:off x="566832" y="2661318"/>
            <a:ext cx="3932237" cy="678976"/>
          </a:xfrm>
        </p:spPr>
        <p:txBody>
          <a:bodyPr anchor="b"/>
          <a:lstStyle>
            <a:lvl1pPr algn="ctr">
              <a:defRPr sz="4000">
                <a:solidFill>
                  <a:schemeClr val="bg1"/>
                </a:solidFill>
              </a:defRPr>
            </a:lvl1pPr>
          </a:lstStyle>
          <a:p>
            <a:r>
              <a:rPr lang="en-US" dirty="0"/>
              <a:t>Title</a:t>
            </a:r>
          </a:p>
        </p:txBody>
      </p:sp>
      <p:sp>
        <p:nvSpPr>
          <p:cNvPr id="10" name="Text Placeholder 2"/>
          <p:cNvSpPr>
            <a:spLocks noGrp="1"/>
          </p:cNvSpPr>
          <p:nvPr>
            <p:ph type="body" idx="1"/>
          </p:nvPr>
        </p:nvSpPr>
        <p:spPr>
          <a:xfrm>
            <a:off x="5654484" y="1888471"/>
            <a:ext cx="6118587" cy="3122836"/>
          </a:xfrm>
        </p:spPr>
        <p:txBody>
          <a:bodyPr/>
          <a:lstStyle>
            <a:lvl1pPr marL="0" indent="0">
              <a:buNone/>
              <a:defRPr sz="2400">
                <a:solidFill>
                  <a:schemeClr val="bg1">
                    <a:lumMod val="50000"/>
                  </a:schemeClr>
                </a:solidFill>
                <a:latin typeface="Verdana" charset="0"/>
                <a:ea typeface="Verdana" charset="0"/>
                <a:cs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Content Placeholder 6"/>
          <p:cNvSpPr>
            <a:spLocks noGrp="1"/>
          </p:cNvSpPr>
          <p:nvPr>
            <p:ph sz="quarter" idx="10" hasCustomPrompt="1"/>
          </p:nvPr>
        </p:nvSpPr>
        <p:spPr>
          <a:xfrm>
            <a:off x="566832" y="3354353"/>
            <a:ext cx="39322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164179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74460"/>
            <a:ext cx="9144000" cy="3199522"/>
          </a:xfrm>
        </p:spPr>
        <p:txBody>
          <a:bodyPr/>
          <a:lstStyle>
            <a:lvl1pPr marL="0" indent="0" algn="l">
              <a:buNone/>
              <a:defRPr sz="240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812"/>
            <a:ext cx="12192000" cy="1417544"/>
          </a:xfrm>
          <a:prstGeom prst="rect">
            <a:avLst/>
          </a:prstGeom>
        </p:spPr>
      </p:pic>
      <p:sp>
        <p:nvSpPr>
          <p:cNvPr id="9" name="Title 1"/>
          <p:cNvSpPr>
            <a:spLocks noGrp="1"/>
          </p:cNvSpPr>
          <p:nvPr>
            <p:ph type="title" hasCustomPrompt="1"/>
          </p:nvPr>
        </p:nvSpPr>
        <p:spPr>
          <a:xfrm>
            <a:off x="838200" y="398551"/>
            <a:ext cx="10515600" cy="787814"/>
          </a:xfrm>
        </p:spPr>
        <p:txBody>
          <a:bodyPr>
            <a:normAutofit/>
          </a:bodyPr>
          <a:lstStyle>
            <a:lvl1pPr algn="ctr">
              <a:defRPr sz="4800">
                <a:solidFill>
                  <a:schemeClr val="bg1"/>
                </a:solidFill>
                <a:latin typeface="Georgia" charset="0"/>
                <a:ea typeface="Georgia" charset="0"/>
                <a:cs typeface="Georgia" charset="0"/>
              </a:defRPr>
            </a:lvl1pPr>
          </a:lstStyle>
          <a:p>
            <a:r>
              <a:rPr lang="en-US" dirty="0"/>
              <a:t>Title</a:t>
            </a:r>
          </a:p>
        </p:txBody>
      </p:sp>
    </p:spTree>
    <p:extLst>
      <p:ext uri="{BB962C8B-B14F-4D97-AF65-F5344CB8AC3E}">
        <p14:creationId xmlns:p14="http://schemas.microsoft.com/office/powerpoint/2010/main" val="64797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6065"/>
            <a:ext cx="12192000" cy="7027366"/>
          </a:xfrm>
          <a:prstGeom prst="rect">
            <a:avLst/>
          </a:prstGeom>
        </p:spPr>
      </p:pic>
      <p:sp>
        <p:nvSpPr>
          <p:cNvPr id="2" name="Title 1"/>
          <p:cNvSpPr>
            <a:spLocks noGrp="1"/>
          </p:cNvSpPr>
          <p:nvPr>
            <p:ph type="title" hasCustomPrompt="1"/>
          </p:nvPr>
        </p:nvSpPr>
        <p:spPr>
          <a:xfrm>
            <a:off x="838200" y="616917"/>
            <a:ext cx="10515600" cy="787814"/>
          </a:xfrm>
        </p:spPr>
        <p:txBody>
          <a:bodyPr>
            <a:normAutofit/>
          </a:bodyPr>
          <a:lstStyle>
            <a:lvl1pPr algn="ctr">
              <a:defRPr sz="4800">
                <a:solidFill>
                  <a:schemeClr val="bg1"/>
                </a:solidFill>
                <a:latin typeface="Georgia" charset="0"/>
                <a:ea typeface="Georgia" charset="0"/>
                <a:cs typeface="Georgia" charset="0"/>
              </a:defRPr>
            </a:lvl1pPr>
          </a:lstStyle>
          <a:p>
            <a:r>
              <a:rPr lang="en-US" dirty="0"/>
              <a:t>Title</a:t>
            </a:r>
          </a:p>
        </p:txBody>
      </p:sp>
      <p:sp>
        <p:nvSpPr>
          <p:cNvPr id="3" name="Content Placeholder 2"/>
          <p:cNvSpPr>
            <a:spLocks noGrp="1"/>
          </p:cNvSpPr>
          <p:nvPr>
            <p:ph idx="1"/>
          </p:nvPr>
        </p:nvSpPr>
        <p:spPr/>
        <p:txBody>
          <a:bodyPr/>
          <a:lstStyle>
            <a:lvl1pPr>
              <a:defRPr>
                <a:solidFill>
                  <a:schemeClr val="bg1">
                    <a:lumMod val="95000"/>
                  </a:schemeClr>
                </a:solidFill>
                <a:latin typeface="Open Sans" charset="0"/>
                <a:ea typeface="Open Sans" charset="0"/>
                <a:cs typeface="Open Sans" charset="0"/>
              </a:defRPr>
            </a:lvl1pPr>
            <a:lvl2pPr>
              <a:defRPr>
                <a:solidFill>
                  <a:schemeClr val="bg1">
                    <a:lumMod val="95000"/>
                  </a:schemeClr>
                </a:solidFill>
                <a:latin typeface="Open Sans" charset="0"/>
                <a:ea typeface="Open Sans" charset="0"/>
                <a:cs typeface="Open Sans" charset="0"/>
              </a:defRPr>
            </a:lvl2pPr>
            <a:lvl3pPr>
              <a:defRPr>
                <a:solidFill>
                  <a:schemeClr val="bg1">
                    <a:lumMod val="95000"/>
                  </a:schemeClr>
                </a:solidFill>
                <a:latin typeface="Open Sans" charset="0"/>
                <a:ea typeface="Open Sans" charset="0"/>
                <a:cs typeface="Open Sans" charset="0"/>
              </a:defRPr>
            </a:lvl3pPr>
            <a:lvl4pPr>
              <a:defRPr>
                <a:solidFill>
                  <a:schemeClr val="bg1">
                    <a:lumMod val="95000"/>
                  </a:schemeClr>
                </a:solidFill>
                <a:latin typeface="Open Sans" charset="0"/>
                <a:ea typeface="Open Sans" charset="0"/>
                <a:cs typeface="Open Sans" charset="0"/>
              </a:defRPr>
            </a:lvl4pPr>
            <a:lvl5pPr>
              <a:defRPr>
                <a:solidFill>
                  <a:schemeClr val="bg1">
                    <a:lumMod val="95000"/>
                  </a:schemeClr>
                </a:solidFill>
                <a:latin typeface="Open Sans" charset="0"/>
                <a:ea typeface="Open Sans" charset="0"/>
                <a:cs typeface="Open Sans" charset="0"/>
              </a:defRPr>
            </a:lvl5pPr>
          </a:lstStyle>
          <a:p>
            <a:pPr lvl="0"/>
            <a:r>
              <a:rPr lang="en-US" dirty="0"/>
              <a:t>Click to edit Master text styles</a:t>
            </a:r>
          </a:p>
          <a:p>
            <a:pPr lvl="0"/>
            <a:endParaRPr lang="en-US" dirty="0"/>
          </a:p>
        </p:txBody>
      </p:sp>
      <p:sp>
        <p:nvSpPr>
          <p:cNvPr id="6" name="Content Placeholder 6"/>
          <p:cNvSpPr>
            <a:spLocks noGrp="1"/>
          </p:cNvSpPr>
          <p:nvPr>
            <p:ph sz="quarter" idx="10" hasCustomPrompt="1"/>
          </p:nvPr>
        </p:nvSpPr>
        <p:spPr>
          <a:xfrm>
            <a:off x="1338263" y="1434554"/>
            <a:ext cx="93297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166194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6478"/>
            <a:ext cx="12192000" cy="4698954"/>
          </a:xfrm>
          <a:prstGeom prst="rect">
            <a:avLst/>
          </a:prstGeom>
        </p:spPr>
      </p:pic>
      <p:sp>
        <p:nvSpPr>
          <p:cNvPr id="2" name="Title 1"/>
          <p:cNvSpPr>
            <a:spLocks noGrp="1"/>
          </p:cNvSpPr>
          <p:nvPr>
            <p:ph type="title" hasCustomPrompt="1"/>
          </p:nvPr>
        </p:nvSpPr>
        <p:spPr>
          <a:xfrm>
            <a:off x="831850" y="1709739"/>
            <a:ext cx="10515600" cy="1815340"/>
          </a:xfrm>
        </p:spPr>
        <p:txBody>
          <a:bodyPr anchor="b">
            <a:normAutofit/>
          </a:bodyPr>
          <a:lstStyle>
            <a:lvl1pPr>
              <a:defRPr sz="4800">
                <a:solidFill>
                  <a:schemeClr val="bg1"/>
                </a:solidFill>
                <a:latin typeface="Georgia" charset="0"/>
                <a:ea typeface="Georgia" charset="0"/>
                <a:cs typeface="Georgia" charset="0"/>
              </a:defRPr>
            </a:lvl1pPr>
          </a:lstStyle>
          <a:p>
            <a:r>
              <a:rPr lang="en-US" dirty="0"/>
              <a:t>Title</a:t>
            </a:r>
          </a:p>
        </p:txBody>
      </p:sp>
      <p:sp>
        <p:nvSpPr>
          <p:cNvPr id="3" name="Text Placeholder 2"/>
          <p:cNvSpPr>
            <a:spLocks noGrp="1"/>
          </p:cNvSpPr>
          <p:nvPr>
            <p:ph type="body" idx="1"/>
          </p:nvPr>
        </p:nvSpPr>
        <p:spPr>
          <a:xfrm>
            <a:off x="831850" y="4784035"/>
            <a:ext cx="10515600" cy="1305615"/>
          </a:xfrm>
        </p:spPr>
        <p:txBody>
          <a:bodyPr/>
          <a:lstStyle>
            <a:lvl1pPr marL="0" indent="0">
              <a:buNone/>
              <a:defRPr sz="2400">
                <a:solidFill>
                  <a:schemeClr val="bg1">
                    <a:lumMod val="50000"/>
                  </a:schemeClr>
                </a:solidFill>
                <a:latin typeface="Verdana" charset="0"/>
                <a:ea typeface="Verdana" charset="0"/>
                <a:cs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Content Placeholder 6"/>
          <p:cNvSpPr>
            <a:spLocks noGrp="1"/>
          </p:cNvSpPr>
          <p:nvPr>
            <p:ph sz="quarter" idx="10" hasCustomPrompt="1"/>
          </p:nvPr>
        </p:nvSpPr>
        <p:spPr>
          <a:xfrm>
            <a:off x="1424781" y="3525079"/>
            <a:ext cx="93297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1842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19800" y="1856096"/>
            <a:ext cx="6272213" cy="50019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285" y="1856096"/>
            <a:ext cx="6119813" cy="5001904"/>
          </a:xfrm>
          <a:prstGeom prst="rect">
            <a:avLst/>
          </a:prstGeom>
        </p:spPr>
      </p:pic>
      <p:sp>
        <p:nvSpPr>
          <p:cNvPr id="3" name="Content Placeholder 2"/>
          <p:cNvSpPr>
            <a:spLocks noGrp="1"/>
          </p:cNvSpPr>
          <p:nvPr>
            <p:ph sz="half" idx="1"/>
          </p:nvPr>
        </p:nvSpPr>
        <p:spPr>
          <a:xfrm>
            <a:off x="452432" y="2239967"/>
            <a:ext cx="5181600" cy="4351338"/>
          </a:xfrm>
        </p:spPr>
        <p:txBody>
          <a:bodyPr/>
          <a:lstStyle>
            <a:lvl1pPr>
              <a:buClr>
                <a:srgbClr val="393939"/>
              </a:buClr>
              <a:defRPr>
                <a:solidFill>
                  <a:schemeClr val="bg1"/>
                </a:solidFill>
              </a:defRPr>
            </a:lvl1pPr>
            <a:lvl2pPr>
              <a:buClr>
                <a:srgbClr val="393939"/>
              </a:buClr>
              <a:defRPr>
                <a:solidFill>
                  <a:schemeClr val="bg1"/>
                </a:solidFill>
              </a:defRPr>
            </a:lvl2pPr>
            <a:lvl3pPr>
              <a:buClr>
                <a:srgbClr val="393939"/>
              </a:buClr>
              <a:defRPr>
                <a:solidFill>
                  <a:schemeClr val="bg1"/>
                </a:solidFill>
              </a:defRPr>
            </a:lvl3pPr>
            <a:lvl4pPr>
              <a:buClr>
                <a:srgbClr val="393939"/>
              </a:buClr>
              <a:defRPr>
                <a:solidFill>
                  <a:schemeClr val="bg1"/>
                </a:solidFill>
              </a:defRPr>
            </a:lvl4pPr>
            <a:lvl5pPr>
              <a:buClr>
                <a:srgbClr val="393939"/>
              </a:buClr>
              <a:defRPr>
                <a:solidFill>
                  <a:schemeClr val="bg1"/>
                </a:solidFill>
              </a:defRPr>
            </a:lvl5pPr>
          </a:lstStyle>
          <a:p>
            <a:pPr lvl="0"/>
            <a:r>
              <a:rPr lang="en-US" dirty="0"/>
              <a:t>Click to edit Master text styles</a:t>
            </a:r>
          </a:p>
        </p:txBody>
      </p:sp>
      <p:sp>
        <p:nvSpPr>
          <p:cNvPr id="4" name="Content Placeholder 3"/>
          <p:cNvSpPr>
            <a:spLocks noGrp="1"/>
          </p:cNvSpPr>
          <p:nvPr>
            <p:ph sz="half" idx="2"/>
          </p:nvPr>
        </p:nvSpPr>
        <p:spPr>
          <a:xfrm>
            <a:off x="6715139" y="2239967"/>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itle 1"/>
          <p:cNvSpPr>
            <a:spLocks noGrp="1"/>
          </p:cNvSpPr>
          <p:nvPr>
            <p:ph type="title" hasCustomPrompt="1"/>
          </p:nvPr>
        </p:nvSpPr>
        <p:spPr>
          <a:xfrm>
            <a:off x="838200" y="616917"/>
            <a:ext cx="10515600" cy="787814"/>
          </a:xfrm>
        </p:spPr>
        <p:txBody>
          <a:bodyPr>
            <a:normAutofit/>
          </a:bodyPr>
          <a:lstStyle>
            <a:lvl1pPr algn="ctr">
              <a:defRPr sz="4800">
                <a:solidFill>
                  <a:srgbClr val="393939"/>
                </a:solidFill>
                <a:latin typeface="Georgia" charset="0"/>
                <a:ea typeface="Georgia" charset="0"/>
                <a:cs typeface="Georgia" charset="0"/>
              </a:defRPr>
            </a:lvl1pPr>
          </a:lstStyle>
          <a:p>
            <a:r>
              <a:rPr lang="en-US" dirty="0"/>
              <a:t>Title</a:t>
            </a:r>
          </a:p>
        </p:txBody>
      </p:sp>
      <p:sp>
        <p:nvSpPr>
          <p:cNvPr id="8" name="Content Placeholder 6"/>
          <p:cNvSpPr>
            <a:spLocks noGrp="1"/>
          </p:cNvSpPr>
          <p:nvPr>
            <p:ph sz="quarter" idx="10" hasCustomPrompt="1"/>
          </p:nvPr>
        </p:nvSpPr>
        <p:spPr>
          <a:xfrm>
            <a:off x="1338263" y="1434554"/>
            <a:ext cx="93297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41427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72200" y="-21794"/>
            <a:ext cx="6019800" cy="516753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864659"/>
            <a:ext cx="6172200" cy="4993341"/>
          </a:xfrm>
          <a:prstGeom prst="rect">
            <a:avLst/>
          </a:prstGeom>
        </p:spPr>
      </p:pic>
      <p:sp>
        <p:nvSpPr>
          <p:cNvPr id="3" name="Text Placeholder 2"/>
          <p:cNvSpPr>
            <a:spLocks noGrp="1"/>
          </p:cNvSpPr>
          <p:nvPr>
            <p:ph type="body" idx="1" hasCustomPrompt="1"/>
          </p:nvPr>
        </p:nvSpPr>
        <p:spPr>
          <a:xfrm>
            <a:off x="517060" y="2360174"/>
            <a:ext cx="5157787" cy="403378"/>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p:cNvSpPr>
            <a:spLocks noGrp="1"/>
          </p:cNvSpPr>
          <p:nvPr>
            <p:ph sz="half" idx="2"/>
          </p:nvPr>
        </p:nvSpPr>
        <p:spPr>
          <a:xfrm>
            <a:off x="517060" y="2902639"/>
            <a:ext cx="5157787" cy="3405394"/>
          </a:xfrm>
        </p:spPr>
        <p:txBody>
          <a:bodyPr>
            <a:normAutofit/>
          </a:bodyPr>
          <a:lstStyle>
            <a:lvl1pPr>
              <a:defRPr sz="2000">
                <a:solidFill>
                  <a:schemeClr val="bg1"/>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a:t>
            </a:r>
          </a:p>
        </p:txBody>
      </p:sp>
      <p:sp>
        <p:nvSpPr>
          <p:cNvPr id="5" name="Text Placeholder 4"/>
          <p:cNvSpPr>
            <a:spLocks noGrp="1"/>
          </p:cNvSpPr>
          <p:nvPr>
            <p:ph type="body" sz="quarter" idx="3" hasCustomPrompt="1"/>
          </p:nvPr>
        </p:nvSpPr>
        <p:spPr>
          <a:xfrm>
            <a:off x="6540499" y="577836"/>
            <a:ext cx="5183188" cy="40337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p:cNvSpPr>
            <a:spLocks noGrp="1"/>
          </p:cNvSpPr>
          <p:nvPr>
            <p:ph sz="quarter" idx="4"/>
          </p:nvPr>
        </p:nvSpPr>
        <p:spPr>
          <a:xfrm>
            <a:off x="6540499" y="1232227"/>
            <a:ext cx="5183188" cy="3405394"/>
          </a:xfrm>
        </p:spPr>
        <p:txBody>
          <a:bodyPr>
            <a:normAutofit/>
          </a:bodyPr>
          <a:lstStyle>
            <a:lvl1pPr>
              <a:buClr>
                <a:srgbClr val="393939"/>
              </a:buClr>
              <a:defRPr sz="2000">
                <a:solidFill>
                  <a:schemeClr val="bg1"/>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0"/>
            <a:endParaRPr lang="en-US" dirty="0"/>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21793"/>
            <a:ext cx="6172200" cy="2083676"/>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172200" y="4967783"/>
            <a:ext cx="6019800" cy="2037113"/>
          </a:xfrm>
          <a:prstGeom prst="rect">
            <a:avLst/>
          </a:prstGeom>
        </p:spPr>
      </p:pic>
    </p:spTree>
    <p:extLst>
      <p:ext uri="{BB962C8B-B14F-4D97-AF65-F5344CB8AC3E}">
        <p14:creationId xmlns:p14="http://schemas.microsoft.com/office/powerpoint/2010/main" val="50612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3435" y="-26065"/>
            <a:ext cx="12335435" cy="6951646"/>
          </a:xfrm>
          <a:prstGeom prst="rect">
            <a:avLst/>
          </a:prstGeom>
        </p:spPr>
      </p:pic>
      <p:sp>
        <p:nvSpPr>
          <p:cNvPr id="2" name="Title 1"/>
          <p:cNvSpPr>
            <a:spLocks noGrp="1"/>
          </p:cNvSpPr>
          <p:nvPr>
            <p:ph type="title" hasCustomPrompt="1"/>
          </p:nvPr>
        </p:nvSpPr>
        <p:spPr>
          <a:xfrm>
            <a:off x="573156" y="1001230"/>
            <a:ext cx="6450496" cy="1325563"/>
          </a:xfrm>
        </p:spPr>
        <p:txBody>
          <a:bodyPr/>
          <a:lstStyle>
            <a:lvl1pPr algn="l">
              <a:defRPr>
                <a:solidFill>
                  <a:schemeClr val="bg1"/>
                </a:solidFill>
              </a:defRPr>
            </a:lvl1pPr>
          </a:lstStyle>
          <a:p>
            <a:r>
              <a:rPr lang="en-US" dirty="0"/>
              <a:t>Title</a:t>
            </a:r>
          </a:p>
        </p:txBody>
      </p:sp>
      <p:sp>
        <p:nvSpPr>
          <p:cNvPr id="10" name="Rectangle 9"/>
          <p:cNvSpPr/>
          <p:nvPr userDrawn="1"/>
        </p:nvSpPr>
        <p:spPr>
          <a:xfrm>
            <a:off x="7279340" y="-43994"/>
            <a:ext cx="4912659" cy="6921168"/>
          </a:xfrm>
          <a:custGeom>
            <a:avLst/>
            <a:gdLst>
              <a:gd name="connsiteX0" fmla="*/ 0 w 4159624"/>
              <a:gd name="connsiteY0" fmla="*/ 0 h 6635170"/>
              <a:gd name="connsiteX1" fmla="*/ 4159624 w 4159624"/>
              <a:gd name="connsiteY1" fmla="*/ 0 h 6635170"/>
              <a:gd name="connsiteX2" fmla="*/ 4159624 w 4159624"/>
              <a:gd name="connsiteY2" fmla="*/ 6635170 h 6635170"/>
              <a:gd name="connsiteX3" fmla="*/ 0 w 4159624"/>
              <a:gd name="connsiteY3" fmla="*/ 6635170 h 6635170"/>
              <a:gd name="connsiteX4" fmla="*/ 0 w 4159624"/>
              <a:gd name="connsiteY4" fmla="*/ 0 h 6635170"/>
              <a:gd name="connsiteX0" fmla="*/ 0 w 4159624"/>
              <a:gd name="connsiteY0" fmla="*/ 0 h 6635170"/>
              <a:gd name="connsiteX1" fmla="*/ 4159624 w 4159624"/>
              <a:gd name="connsiteY1" fmla="*/ 0 h 6635170"/>
              <a:gd name="connsiteX2" fmla="*/ 4159624 w 4159624"/>
              <a:gd name="connsiteY2" fmla="*/ 6635170 h 6635170"/>
              <a:gd name="connsiteX3" fmla="*/ 1165411 w 4159624"/>
              <a:gd name="connsiteY3" fmla="*/ 6635170 h 6635170"/>
              <a:gd name="connsiteX4" fmla="*/ 0 w 4159624"/>
              <a:gd name="connsiteY4" fmla="*/ 0 h 6635170"/>
              <a:gd name="connsiteX0" fmla="*/ 0 w 4709657"/>
              <a:gd name="connsiteY0" fmla="*/ 17189 h 6635170"/>
              <a:gd name="connsiteX1" fmla="*/ 4709657 w 4709657"/>
              <a:gd name="connsiteY1" fmla="*/ 0 h 6635170"/>
              <a:gd name="connsiteX2" fmla="*/ 4709657 w 4709657"/>
              <a:gd name="connsiteY2" fmla="*/ 6635170 h 6635170"/>
              <a:gd name="connsiteX3" fmla="*/ 1715444 w 4709657"/>
              <a:gd name="connsiteY3" fmla="*/ 6635170 h 6635170"/>
              <a:gd name="connsiteX4" fmla="*/ 0 w 4709657"/>
              <a:gd name="connsiteY4" fmla="*/ 17189 h 6635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9657" h="6635170">
                <a:moveTo>
                  <a:pt x="0" y="17189"/>
                </a:moveTo>
                <a:lnTo>
                  <a:pt x="4709657" y="0"/>
                </a:lnTo>
                <a:lnTo>
                  <a:pt x="4709657" y="6635170"/>
                </a:lnTo>
                <a:lnTo>
                  <a:pt x="1715444" y="6635170"/>
                </a:lnTo>
                <a:lnTo>
                  <a:pt x="0" y="17189"/>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p:nvPr>
        </p:nvSpPr>
        <p:spPr>
          <a:xfrm>
            <a:off x="573156" y="2506999"/>
            <a:ext cx="6450496" cy="3122836"/>
          </a:xfrm>
        </p:spPr>
        <p:txBody>
          <a:bodyPr/>
          <a:lstStyle>
            <a:lvl1pPr marL="0" indent="0">
              <a:buNone/>
              <a:defRPr sz="2400">
                <a:solidFill>
                  <a:schemeClr val="bg1"/>
                </a:solidFill>
                <a:latin typeface="Verdana" charset="0"/>
                <a:ea typeface="Verdana" charset="0"/>
                <a:cs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20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236" y="0"/>
            <a:ext cx="12408800" cy="693390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41357" y="2272775"/>
            <a:ext cx="3588206" cy="347588"/>
          </a:xfrm>
          <a:prstGeom prst="rect">
            <a:avLst/>
          </a:prstGeom>
        </p:spPr>
      </p:pic>
      <p:sp>
        <p:nvSpPr>
          <p:cNvPr id="7" name="Title Placeholder 1"/>
          <p:cNvSpPr>
            <a:spLocks noGrp="1"/>
          </p:cNvSpPr>
          <p:nvPr>
            <p:ph type="title"/>
          </p:nvPr>
        </p:nvSpPr>
        <p:spPr>
          <a:xfrm>
            <a:off x="864394" y="3190794"/>
            <a:ext cx="10515600" cy="839788"/>
          </a:xfrm>
          <a:prstGeom prst="rect">
            <a:avLst/>
          </a:prstGeom>
        </p:spPr>
        <p:txBody>
          <a:bodyPr vert="horz" lIns="91440" tIns="45720" rIns="91440" bIns="45720" rtlCol="0" anchor="ctr">
            <a:normAutofit/>
          </a:bodyPr>
          <a:lstStyle>
            <a:lvl1pPr>
              <a:defRPr>
                <a:solidFill>
                  <a:schemeClr val="bg1"/>
                </a:solidFill>
              </a:defRPr>
            </a:lvl1pPr>
          </a:lstStyle>
          <a:p>
            <a:r>
              <a:rPr lang="en-US" dirty="0"/>
              <a:t>Title</a:t>
            </a:r>
          </a:p>
        </p:txBody>
      </p:sp>
      <p:sp>
        <p:nvSpPr>
          <p:cNvPr id="9" name="Content Placeholder 6"/>
          <p:cNvSpPr>
            <a:spLocks noGrp="1"/>
          </p:cNvSpPr>
          <p:nvPr>
            <p:ph sz="quarter" idx="10" hasCustomPrompt="1"/>
          </p:nvPr>
        </p:nvSpPr>
        <p:spPr>
          <a:xfrm>
            <a:off x="1457325" y="4030582"/>
            <a:ext cx="9329737" cy="474663"/>
          </a:xfrm>
        </p:spPr>
        <p:txBody>
          <a:bodyPr/>
          <a:lstStyle>
            <a:lvl1pPr marL="0" indent="0" algn="ctr">
              <a:buNone/>
              <a:defRPr>
                <a:solidFill>
                  <a:srgbClr val="24B7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TITLE</a:t>
            </a:r>
          </a:p>
        </p:txBody>
      </p:sp>
    </p:spTree>
    <p:extLst>
      <p:ext uri="{BB962C8B-B14F-4D97-AF65-F5344CB8AC3E}">
        <p14:creationId xmlns:p14="http://schemas.microsoft.com/office/powerpoint/2010/main" val="32385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236" y="0"/>
            <a:ext cx="12408800" cy="6933904"/>
          </a:xfrm>
          <a:prstGeom prst="rect">
            <a:avLst/>
          </a:prstGeom>
        </p:spPr>
      </p:pic>
    </p:spTree>
    <p:extLst>
      <p:ext uri="{BB962C8B-B14F-4D97-AF65-F5344CB8AC3E}">
        <p14:creationId xmlns:p14="http://schemas.microsoft.com/office/powerpoint/2010/main" val="35167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2300289"/>
            <a:ext cx="10515600" cy="3948112"/>
          </a:xfrm>
          <a:prstGeom prst="rect">
            <a:avLst/>
          </a:prstGeom>
        </p:spPr>
        <p:txBody>
          <a:bodyPr vert="horz" lIns="91440" tIns="45720" rIns="91440" bIns="45720" rtlCol="0">
            <a:normAutofit/>
          </a:bodyPr>
          <a:lstStyle/>
          <a:p>
            <a:pPr lvl="0"/>
            <a:r>
              <a:rPr lang="en-US" dirty="0"/>
              <a:t>Click to edit Master text styles</a:t>
            </a: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9415465" y="6387647"/>
            <a:ext cx="2378965" cy="230449"/>
          </a:xfrm>
          <a:prstGeom prst="rect">
            <a:avLst/>
          </a:prstGeom>
        </p:spPr>
      </p:pic>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9" r:id="rId10"/>
    <p:sldLayoutId id="2147483657" r:id="rId11"/>
  </p:sldLayoutIdLst>
  <p:txStyles>
    <p:titleStyle>
      <a:lvl1pPr algn="ctr" defTabSz="914400" rtl="0" eaLnBrk="1" latinLnBrk="0" hangingPunct="1">
        <a:lnSpc>
          <a:spcPct val="90000"/>
        </a:lnSpc>
        <a:spcBef>
          <a:spcPct val="0"/>
        </a:spcBef>
        <a:buNone/>
        <a:defRPr sz="4400" kern="1200">
          <a:solidFill>
            <a:srgbClr val="393939"/>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24B7B4"/>
        </a:buClr>
        <a:buFont typeface="Arial"/>
        <a:buChar char="•"/>
        <a:defRPr sz="2000" kern="1200">
          <a:solidFill>
            <a:schemeClr val="bg1">
              <a:lumMod val="50000"/>
            </a:schemeClr>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Clr>
          <a:srgbClr val="24B7B4"/>
        </a:buClr>
        <a:buFont typeface="Arial"/>
        <a:buChar char="•"/>
        <a:defRPr sz="2400" kern="1200">
          <a:solidFill>
            <a:schemeClr val="bg1">
              <a:lumMod val="50000"/>
            </a:schemeClr>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rgbClr val="24B7B4"/>
        </a:buClr>
        <a:buFont typeface="Arial"/>
        <a:buChar char="•"/>
        <a:defRPr sz="2000" kern="1200">
          <a:solidFill>
            <a:schemeClr val="bg1">
              <a:lumMod val="50000"/>
            </a:schemeClr>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rgbClr val="24B7B4"/>
        </a:buClr>
        <a:buFont typeface="Arial"/>
        <a:buChar char="•"/>
        <a:defRPr sz="1800" kern="1200">
          <a:solidFill>
            <a:schemeClr val="bg1">
              <a:lumMod val="50000"/>
            </a:schemeClr>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rgbClr val="24B7B4"/>
        </a:buClr>
        <a:buFont typeface="Arial"/>
        <a:buChar char="•"/>
        <a:defRPr sz="1800" kern="1200">
          <a:solidFill>
            <a:schemeClr val="bg1">
              <a:lumMod val="50000"/>
            </a:schemeClr>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www.irs.gov/businesses/small-businesses-self-employed/estimated-tax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hwartzaccountants.com/client-resources/spreadsheet-for-sch-c-expens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chwartzaccountants.com/2022/05/elt-entity-level-tax-upd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efensetravel.dod.mil/site/perdiemCalc.cfm" TargetMode="External"/><Relationship Id="rId2" Type="http://schemas.openxmlformats.org/officeDocument/2006/relationships/hyperlink" Target="https://www.g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rs.gov/tax-professionals/standard-mileage-rat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pub/irs-pdf/p463.pdf"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hyperlink" Target="https://schwartzaccountants.com/2023/09/retirement-plan-options-available-for-small-businesses-and-self-employed-individua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hwartzaccountants.com/2018/11/its-open-enrollment-season-time-to-take-a-good-look-at-hsa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for Locum Tenens Providers</a:t>
            </a:r>
          </a:p>
        </p:txBody>
      </p:sp>
      <p:sp>
        <p:nvSpPr>
          <p:cNvPr id="3" name="Content Placeholder 2"/>
          <p:cNvSpPr>
            <a:spLocks noGrp="1"/>
          </p:cNvSpPr>
          <p:nvPr>
            <p:ph sz="quarter" idx="10"/>
          </p:nvPr>
        </p:nvSpPr>
        <p:spPr>
          <a:xfrm>
            <a:off x="1457325" y="4030582"/>
            <a:ext cx="9329737" cy="1415178"/>
          </a:xfrm>
        </p:spPr>
        <p:txBody>
          <a:bodyPr>
            <a:normAutofit/>
          </a:bodyPr>
          <a:lstStyle/>
          <a:p>
            <a:r>
              <a:rPr lang="en-US" b="1" dirty="0"/>
              <a:t>2024–2025</a:t>
            </a:r>
          </a:p>
          <a:p>
            <a:r>
              <a:rPr lang="en-US" b="1" dirty="0"/>
              <a:t>Andrew D. Schwartz, CPA</a:t>
            </a:r>
          </a:p>
          <a:p>
            <a:r>
              <a:rPr lang="en-US" dirty="0"/>
              <a:t>Schwartz &amp; Schwartz, P.C.</a:t>
            </a:r>
            <a:endParaRPr lang="en-US" b="1" dirty="0"/>
          </a:p>
        </p:txBody>
      </p:sp>
    </p:spTree>
    <p:extLst>
      <p:ext uri="{BB962C8B-B14F-4D97-AF65-F5344CB8AC3E}">
        <p14:creationId xmlns:p14="http://schemas.microsoft.com/office/powerpoint/2010/main" val="214438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Estimated Quarterly Taxes</a:t>
            </a:r>
          </a:p>
        </p:txBody>
      </p:sp>
      <p:sp>
        <p:nvSpPr>
          <p:cNvPr id="4" name="TextBox 3"/>
          <p:cNvSpPr txBox="1"/>
          <p:nvPr/>
        </p:nvSpPr>
        <p:spPr>
          <a:xfrm>
            <a:off x="640080" y="1920240"/>
            <a:ext cx="10881360" cy="4247317"/>
          </a:xfrm>
          <a:prstGeom prst="rect">
            <a:avLst/>
          </a:prstGeom>
          <a:noFill/>
        </p:spPr>
        <p:txBody>
          <a:bodyPr wrap="square" rtlCol="0">
            <a:spAutoFit/>
          </a:bodyPr>
          <a:lstStyle/>
          <a:p>
            <a:r>
              <a:rPr lang="en-US" dirty="0"/>
              <a:t>Not having taxes deducted from your paycheck can be a good thing (bigger checks!), but it also requires some responsibility on your part.</a:t>
            </a:r>
          </a:p>
          <a:p>
            <a:endParaRPr lang="en-US" dirty="0"/>
          </a:p>
          <a:p>
            <a:r>
              <a:rPr lang="en-US" dirty="0"/>
              <a:t>Keep in mind that:</a:t>
            </a:r>
          </a:p>
          <a:p>
            <a:pPr marL="285750" indent="-285750">
              <a:buFont typeface="Arial" pitchFamily="34" charset="0"/>
              <a:buChar char="•"/>
            </a:pPr>
            <a:r>
              <a:rPr lang="en-US" dirty="0"/>
              <a:t>Independent contractors are generally required to pay estimated taxes on a quarterly basis.</a:t>
            </a:r>
          </a:p>
          <a:p>
            <a:pPr marL="285750" indent="-285750">
              <a:buFont typeface="Arial" pitchFamily="34" charset="0"/>
              <a:buChar char="•"/>
            </a:pPr>
            <a:r>
              <a:rPr lang="en-US" dirty="0"/>
              <a:t>Independent contractors use the estimated tax method to pay their Social Security, Medicare, and income taxes that aren’t otherwise being paid through withholdings from their or their spouse’s salary.</a:t>
            </a:r>
          </a:p>
          <a:p>
            <a:pPr marL="285750" indent="-285750">
              <a:buFont typeface="Arial" pitchFamily="34" charset="0"/>
              <a:buChar char="•"/>
            </a:pPr>
            <a:endParaRPr lang="en-US" dirty="0"/>
          </a:p>
          <a:p>
            <a:r>
              <a:rPr lang="en-US" dirty="0"/>
              <a:t>To figure out what you owe, if anything, you’ll need:</a:t>
            </a:r>
          </a:p>
          <a:p>
            <a:pPr marL="285750" indent="-285750">
              <a:buFont typeface="Arial" pitchFamily="34" charset="0"/>
              <a:buChar char="•"/>
            </a:pPr>
            <a:r>
              <a:rPr lang="en-US" dirty="0"/>
              <a:t>Last year’s annual tax return.</a:t>
            </a:r>
          </a:p>
          <a:p>
            <a:pPr marL="285750" indent="-285750">
              <a:buFont typeface="Arial" pitchFamily="34" charset="0"/>
              <a:buChar char="•"/>
            </a:pPr>
            <a:r>
              <a:rPr lang="en-US" dirty="0"/>
              <a:t>Form 1040-ES, Estimated Tax for Individuals.</a:t>
            </a:r>
          </a:p>
          <a:p>
            <a:pPr marL="285750" indent="-285750">
              <a:buFont typeface="Arial" pitchFamily="34" charset="0"/>
              <a:buChar char="•"/>
            </a:pPr>
            <a:endParaRPr lang="en-US" dirty="0"/>
          </a:p>
          <a:p>
            <a:r>
              <a:rPr lang="en-US" dirty="0"/>
              <a:t>Use last year’s tax return to determine your estimated quarterly tax.</a:t>
            </a:r>
          </a:p>
          <a:p>
            <a:endParaRPr lang="en-US" dirty="0"/>
          </a:p>
          <a:p>
            <a:r>
              <a:rPr lang="en-US" dirty="0"/>
              <a:t>IRS Resource: </a:t>
            </a:r>
            <a:r>
              <a:rPr lang="en-US" dirty="0">
                <a:hlinkClick r:id="rId2"/>
              </a:rPr>
              <a:t>Estimated Taxes (IRS)</a:t>
            </a:r>
            <a:endParaRPr lang="en-US" dirty="0"/>
          </a:p>
        </p:txBody>
      </p:sp>
    </p:spTree>
    <p:extLst>
      <p:ext uri="{BB962C8B-B14F-4D97-AF65-F5344CB8AC3E}">
        <p14:creationId xmlns:p14="http://schemas.microsoft.com/office/powerpoint/2010/main" val="149900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“QBI” Deduction</a:t>
            </a:r>
          </a:p>
        </p:txBody>
      </p:sp>
      <p:sp>
        <p:nvSpPr>
          <p:cNvPr id="4" name="TextBox 3"/>
          <p:cNvSpPr txBox="1"/>
          <p:nvPr/>
        </p:nvSpPr>
        <p:spPr>
          <a:xfrm>
            <a:off x="640080" y="1615440"/>
            <a:ext cx="10871200" cy="3816429"/>
          </a:xfrm>
          <a:prstGeom prst="rect">
            <a:avLst/>
          </a:prstGeom>
          <a:noFill/>
        </p:spPr>
        <p:txBody>
          <a:bodyPr wrap="square" rtlCol="0">
            <a:spAutoFit/>
          </a:bodyPr>
          <a:lstStyle/>
          <a:p>
            <a:r>
              <a:rPr lang="en-US" sz="1600" dirty="0"/>
              <a:t>The 2017 Tax Cuts and Jobs Act contains provisions that may be beneficial to independent contractors when paying taxes on income earned starting in 2018.</a:t>
            </a:r>
          </a:p>
          <a:p>
            <a:endParaRPr lang="en-US" sz="1600" dirty="0"/>
          </a:p>
          <a:p>
            <a:r>
              <a:rPr lang="en-US" sz="1600" dirty="0"/>
              <a:t>Under the QBI rules, entities categorized as pass-through businesses are able deduct 20 percent of their taxable income. Independent contractors will still be able to deduct their healthcare insurance premiums under the new law.</a:t>
            </a:r>
          </a:p>
          <a:p>
            <a:endParaRPr lang="en-US" sz="1600" dirty="0"/>
          </a:p>
          <a:p>
            <a:pPr marL="285750" indent="-285750">
              <a:buFont typeface="Arial" pitchFamily="34" charset="0"/>
              <a:buChar char="•"/>
            </a:pPr>
            <a:r>
              <a:rPr lang="en-US" sz="1600" dirty="0"/>
              <a:t>Pass-through entities include:</a:t>
            </a:r>
          </a:p>
          <a:p>
            <a:pPr marL="742950" lvl="1" indent="-285750">
              <a:buFont typeface="Arial" pitchFamily="34" charset="0"/>
              <a:buChar char="•"/>
            </a:pPr>
            <a:r>
              <a:rPr lang="en-US" sz="1600" dirty="0"/>
              <a:t>Sole proprietorships.</a:t>
            </a:r>
          </a:p>
          <a:p>
            <a:pPr marL="742950" lvl="1" indent="-285750">
              <a:buFont typeface="Arial" pitchFamily="34" charset="0"/>
              <a:buChar char="•"/>
            </a:pPr>
            <a:r>
              <a:rPr lang="en-US" sz="1600" dirty="0"/>
              <a:t>Partnerships.</a:t>
            </a:r>
          </a:p>
          <a:p>
            <a:pPr marL="742950" lvl="1" indent="-285750">
              <a:buFont typeface="Arial" pitchFamily="34" charset="0"/>
              <a:buChar char="•"/>
            </a:pPr>
            <a:r>
              <a:rPr lang="en-US" sz="1600" dirty="0"/>
              <a:t>S-corporations.</a:t>
            </a:r>
          </a:p>
          <a:p>
            <a:pPr marL="742950" lvl="1" indent="-285750">
              <a:buFont typeface="Arial" pitchFamily="34" charset="0"/>
              <a:buChar char="•"/>
            </a:pPr>
            <a:r>
              <a:rPr lang="en-US" sz="1600" dirty="0"/>
              <a:t>Limited liability companies (LLCs).</a:t>
            </a:r>
          </a:p>
          <a:p>
            <a:endParaRPr lang="en-US" sz="1600" dirty="0"/>
          </a:p>
          <a:p>
            <a:r>
              <a:rPr lang="en-US" sz="1600" dirty="0"/>
              <a:t>For 2024, this deduction is fully available to any pass-through entity with taxable income under $191,150 for individuals and $383,900 for joint filers, and phases-out over the next $50k for individuals and $100k for married taxpayers filing jointly.</a:t>
            </a:r>
            <a:endParaRPr lang="en-US" dirty="0"/>
          </a:p>
          <a:p>
            <a:pPr marL="742950" lvl="1" indent="-285750">
              <a:buFont typeface="Arial" pitchFamily="34" charset="0"/>
              <a:buChar char="•"/>
            </a:pPr>
            <a:endParaRPr lang="en-US" dirty="0"/>
          </a:p>
        </p:txBody>
      </p:sp>
      <p:sp>
        <p:nvSpPr>
          <p:cNvPr id="5" name="TextBox 4"/>
          <p:cNvSpPr txBox="1"/>
          <p:nvPr/>
        </p:nvSpPr>
        <p:spPr>
          <a:xfrm>
            <a:off x="6075680" y="5471913"/>
            <a:ext cx="6024880" cy="1169551"/>
          </a:xfrm>
          <a:prstGeom prst="rect">
            <a:avLst/>
          </a:prstGeom>
          <a:noFill/>
        </p:spPr>
        <p:txBody>
          <a:bodyPr wrap="square" rtlCol="0">
            <a:spAutoFit/>
          </a:bodyPr>
          <a:lstStyle/>
          <a:p>
            <a:r>
              <a:rPr lang="en-US" sz="1400" dirty="0"/>
              <a:t>Barton Associates and its affiliates do not provide tax, legal or accounting advice. This material has been prepared for informational purposes only, and is not intended to provide, and should not be relied on for, any tax, legal, or accounting advice. You should consult your own tax, legal, and accounting advisers before engaging in any transaction. </a:t>
            </a:r>
          </a:p>
        </p:txBody>
      </p:sp>
    </p:spTree>
    <p:extLst>
      <p:ext uri="{BB962C8B-B14F-4D97-AF65-F5344CB8AC3E}">
        <p14:creationId xmlns:p14="http://schemas.microsoft.com/office/powerpoint/2010/main" val="190394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Planning Tips</a:t>
            </a:r>
          </a:p>
        </p:txBody>
      </p:sp>
      <p:sp>
        <p:nvSpPr>
          <p:cNvPr id="4" name="TextBox 3"/>
          <p:cNvSpPr txBox="1"/>
          <p:nvPr/>
        </p:nvSpPr>
        <p:spPr>
          <a:xfrm>
            <a:off x="568960" y="1595120"/>
            <a:ext cx="10982960" cy="4401205"/>
          </a:xfrm>
          <a:prstGeom prst="rect">
            <a:avLst/>
          </a:prstGeom>
          <a:noFill/>
        </p:spPr>
        <p:txBody>
          <a:bodyPr wrap="square" rtlCol="0">
            <a:spAutoFit/>
          </a:bodyPr>
          <a:lstStyle/>
          <a:p>
            <a:r>
              <a:rPr lang="en-US" sz="1400" dirty="0"/>
              <a:t>The taxes you’ll owe on your locum tenens income are easily manageable if you </a:t>
            </a:r>
            <a:r>
              <a:rPr lang="en-US" sz="1400" b="1" u="sng" dirty="0">
                <a:solidFill>
                  <a:srgbClr val="24B7B4"/>
                </a:solidFill>
              </a:rPr>
              <a:t>plan ahead</a:t>
            </a:r>
            <a:r>
              <a:rPr lang="en-US" sz="1400" dirty="0"/>
              <a:t>. Here are some helpful tips to keep in mind:</a:t>
            </a:r>
          </a:p>
          <a:p>
            <a:endParaRPr lang="en-US" sz="1400" dirty="0"/>
          </a:p>
          <a:p>
            <a:r>
              <a:rPr lang="en-US" sz="1400" b="1" dirty="0">
                <a:solidFill>
                  <a:srgbClr val="24B7B4"/>
                </a:solidFill>
              </a:rPr>
              <a:t>Follow the “40 Percent Rule”:</a:t>
            </a:r>
            <a:r>
              <a:rPr lang="en-US" sz="1400" dirty="0"/>
              <a:t> To be safe, it’s a good idea to set aside 40 percent of what you earn for taxes. Remember you’ll owe federal, state, and self-employment taxes (Social Security and </a:t>
            </a:r>
            <a:r>
              <a:rPr lang="en-US" sz="1400"/>
              <a:t>Medicare taxes) </a:t>
            </a:r>
            <a:r>
              <a:rPr lang="en-US" sz="1400" dirty="0"/>
              <a:t>on your earnings.</a:t>
            </a:r>
          </a:p>
          <a:p>
            <a:endParaRPr lang="en-US" sz="1400" dirty="0"/>
          </a:p>
          <a:p>
            <a:r>
              <a:rPr lang="en-US" sz="1400" b="1" dirty="0">
                <a:solidFill>
                  <a:srgbClr val="24B7B4"/>
                </a:solidFill>
              </a:rPr>
              <a:t>Submit quarterly estimates: </a:t>
            </a:r>
            <a:r>
              <a:rPr lang="en-US" sz="1400" dirty="0"/>
              <a:t>Take the time to calculate what you owe in estimated quarterly payments. This will help prevent the need to write a check to Uncle Sam at the end of the year. This will also minimize or eliminate IRS and state underpayment penalties.</a:t>
            </a:r>
          </a:p>
          <a:p>
            <a:endParaRPr lang="en-US" sz="1400" dirty="0"/>
          </a:p>
          <a:p>
            <a:r>
              <a:rPr lang="en-US" sz="1400" b="1" dirty="0">
                <a:solidFill>
                  <a:srgbClr val="24B7B4"/>
                </a:solidFill>
              </a:rPr>
              <a:t>Track your professional expenses: </a:t>
            </a:r>
            <a:r>
              <a:rPr lang="en-US" sz="1400" dirty="0"/>
              <a:t>Use a personal finance program such as Quicken, a separate bank account, a dedicated credit card, or </a:t>
            </a:r>
            <a:r>
              <a:rPr lang="en-US" sz="1400" b="1" dirty="0">
                <a:solidFill>
                  <a:srgbClr val="24B7B4"/>
                </a:solidFill>
                <a:hlinkClick r:id="rId2"/>
              </a:rPr>
              <a:t>this handy spreadsheet</a:t>
            </a:r>
            <a:r>
              <a:rPr lang="en-US" sz="1400" dirty="0"/>
              <a:t> to keep track of your monthly professional expenses so you can easily deduct them from your income at the end of the year. </a:t>
            </a:r>
          </a:p>
          <a:p>
            <a:endParaRPr lang="en-US" sz="1400" dirty="0"/>
          </a:p>
          <a:p>
            <a:r>
              <a:rPr lang="en-US" sz="1400" b="1" dirty="0">
                <a:solidFill>
                  <a:srgbClr val="24B7B4"/>
                </a:solidFill>
              </a:rPr>
              <a:t>Keep good records: </a:t>
            </a:r>
            <a:r>
              <a:rPr lang="en-US" sz="1400" dirty="0"/>
              <a:t>When tax time rolls around, you want to make sure you have the paperwork from any significant financial events such as buying or selling real estate, starting or closing a business, or inheriting money. Also make sure you report any earnings from savings accounts or investments.</a:t>
            </a:r>
          </a:p>
          <a:p>
            <a:endParaRPr lang="en-US" sz="1400" dirty="0"/>
          </a:p>
          <a:p>
            <a:r>
              <a:rPr lang="en-US" sz="1400" b="1" dirty="0">
                <a:solidFill>
                  <a:srgbClr val="24B7B4"/>
                </a:solidFill>
              </a:rPr>
              <a:t>Take advantage of tax shelters:</a:t>
            </a:r>
            <a:r>
              <a:rPr lang="en-US" sz="1400" dirty="0">
                <a:solidFill>
                  <a:srgbClr val="24B7B4"/>
                </a:solidFill>
              </a:rPr>
              <a:t> </a:t>
            </a:r>
            <a:r>
              <a:rPr lang="en-US" sz="1400" dirty="0"/>
              <a:t>Retirement accounts and HSAs are great ways to reduce your taxable income and improve your overall financial viability.</a:t>
            </a:r>
          </a:p>
          <a:p>
            <a:endParaRPr lang="en-US" sz="1400" dirty="0"/>
          </a:p>
          <a:p>
            <a:r>
              <a:rPr lang="en-US" sz="1400" b="1" dirty="0">
                <a:solidFill>
                  <a:srgbClr val="24B7B4"/>
                </a:solidFill>
              </a:rPr>
              <a:t>Consult a tax professional:</a:t>
            </a:r>
            <a:r>
              <a:rPr lang="en-US" sz="1400" dirty="0"/>
              <a:t> The tax code an be confusing and is constantly changing. What that said, you should consult a tax professional or CPA who can advise you based on your unique tax situation.</a:t>
            </a:r>
          </a:p>
        </p:txBody>
      </p:sp>
    </p:spTree>
    <p:extLst>
      <p:ext uri="{BB962C8B-B14F-4D97-AF65-F5344CB8AC3E}">
        <p14:creationId xmlns:p14="http://schemas.microsoft.com/office/powerpoint/2010/main" val="410608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State Tax Matters</a:t>
            </a:r>
          </a:p>
        </p:txBody>
      </p:sp>
      <p:sp>
        <p:nvSpPr>
          <p:cNvPr id="4" name="TextBox 3"/>
          <p:cNvSpPr txBox="1"/>
          <p:nvPr/>
        </p:nvSpPr>
        <p:spPr>
          <a:xfrm>
            <a:off x="568960" y="1595120"/>
            <a:ext cx="10982960" cy="2462213"/>
          </a:xfrm>
          <a:prstGeom prst="rect">
            <a:avLst/>
          </a:prstGeom>
          <a:noFill/>
        </p:spPr>
        <p:txBody>
          <a:bodyPr wrap="square" rtlCol="0">
            <a:spAutoFit/>
          </a:bodyPr>
          <a:lstStyle/>
          <a:p>
            <a:r>
              <a:rPr lang="en-US" sz="1400" dirty="0"/>
              <a:t>How a Locums is taxed for state purposes</a:t>
            </a:r>
          </a:p>
          <a:p>
            <a:endParaRPr lang="en-US" sz="1400" dirty="0"/>
          </a:p>
          <a:p>
            <a:r>
              <a:rPr lang="en-US" sz="1400" b="1" dirty="0">
                <a:solidFill>
                  <a:srgbClr val="24B7B4"/>
                </a:solidFill>
              </a:rPr>
              <a:t>Where you work: </a:t>
            </a:r>
            <a:r>
              <a:rPr lang="en-US" sz="1400" dirty="0"/>
              <a:t>Any income earned is first taxed based on the rules of the state where you work.</a:t>
            </a:r>
          </a:p>
          <a:p>
            <a:endParaRPr lang="en-US" sz="1400" dirty="0"/>
          </a:p>
          <a:p>
            <a:r>
              <a:rPr lang="en-US" sz="1400" b="1" dirty="0">
                <a:solidFill>
                  <a:srgbClr val="24B7B4"/>
                </a:solidFill>
              </a:rPr>
              <a:t>Where you live: </a:t>
            </a:r>
            <a:r>
              <a:rPr lang="en-US" sz="1400" dirty="0"/>
              <a:t>Next, calculate that taxes based on the rules for the state where you live.</a:t>
            </a:r>
          </a:p>
          <a:p>
            <a:endParaRPr lang="en-US" sz="1400" dirty="0"/>
          </a:p>
          <a:p>
            <a:r>
              <a:rPr lang="en-US" sz="1400" b="1" dirty="0">
                <a:solidFill>
                  <a:srgbClr val="24B7B4"/>
                </a:solidFill>
              </a:rPr>
              <a:t>No double taxation: </a:t>
            </a:r>
            <a:r>
              <a:rPr lang="en-US" sz="1400" dirty="0"/>
              <a:t>You then take a credit against your resident state’s tax for taxes paid states where you worked.</a:t>
            </a:r>
          </a:p>
          <a:p>
            <a:endParaRPr lang="en-US" sz="1400" dirty="0"/>
          </a:p>
          <a:p>
            <a:endParaRPr lang="en-US" sz="1400" dirty="0"/>
          </a:p>
          <a:p>
            <a:endParaRPr lang="en-US" sz="1400" dirty="0"/>
          </a:p>
          <a:p>
            <a:pPr algn="ctr"/>
            <a:r>
              <a:rPr lang="en-US" sz="1400" dirty="0"/>
              <a:t>** Essentially, you pay state taxes based on the state where you live or work that has the higher tax rate **</a:t>
            </a:r>
          </a:p>
        </p:txBody>
      </p:sp>
    </p:spTree>
    <p:extLst>
      <p:ext uri="{BB962C8B-B14F-4D97-AF65-F5344CB8AC3E}">
        <p14:creationId xmlns:p14="http://schemas.microsoft.com/office/powerpoint/2010/main" val="225391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S-Corp Considerations</a:t>
            </a:r>
          </a:p>
        </p:txBody>
      </p:sp>
      <p:sp>
        <p:nvSpPr>
          <p:cNvPr id="4" name="TextBox 3"/>
          <p:cNvSpPr txBox="1"/>
          <p:nvPr/>
        </p:nvSpPr>
        <p:spPr>
          <a:xfrm>
            <a:off x="568960" y="1595120"/>
            <a:ext cx="10982960" cy="4401205"/>
          </a:xfrm>
          <a:prstGeom prst="rect">
            <a:avLst/>
          </a:prstGeom>
          <a:noFill/>
        </p:spPr>
        <p:txBody>
          <a:bodyPr wrap="square" rtlCol="0">
            <a:spAutoFit/>
          </a:bodyPr>
          <a:lstStyle/>
          <a:p>
            <a:r>
              <a:rPr lang="en-US" sz="1400" b="1" dirty="0"/>
              <a:t>Advantages of forming an S-Corp:</a:t>
            </a:r>
          </a:p>
          <a:p>
            <a:endParaRPr lang="en-US" sz="1400" dirty="0"/>
          </a:p>
          <a:p>
            <a:r>
              <a:rPr lang="en-US" sz="1400" b="1" dirty="0">
                <a:solidFill>
                  <a:srgbClr val="24B7B4"/>
                </a:solidFill>
              </a:rPr>
              <a:t>Save Medicare Taxes: </a:t>
            </a:r>
            <a:r>
              <a:rPr lang="en-US" sz="1400" dirty="0"/>
              <a:t>S-Corp owners can pay themselves Dividends instead of Salary and save the 3.8% Medicare Tax</a:t>
            </a:r>
          </a:p>
          <a:p>
            <a:endParaRPr lang="en-US" sz="1400" dirty="0"/>
          </a:p>
          <a:p>
            <a:r>
              <a:rPr lang="en-US" sz="1400" b="1" dirty="0">
                <a:solidFill>
                  <a:srgbClr val="24B7B4"/>
                </a:solidFill>
              </a:rPr>
              <a:t>Avoid the SALT Limitation: </a:t>
            </a:r>
            <a:r>
              <a:rPr lang="en-US" sz="1400" dirty="0"/>
              <a:t>Most states now allows S-Corps to pay the personal state taxes of the owners as a deductible business expense to the S-Corp. In Mass, this tax break is called the </a:t>
            </a:r>
            <a:r>
              <a:rPr lang="en-US" sz="1400" dirty="0">
                <a:hlinkClick r:id="rId2"/>
              </a:rPr>
              <a:t>Entity Level Tax</a:t>
            </a:r>
            <a:r>
              <a:rPr lang="en-US" sz="1400" dirty="0"/>
              <a:t>.</a:t>
            </a:r>
          </a:p>
          <a:p>
            <a:endParaRPr lang="en-US" sz="1400" dirty="0"/>
          </a:p>
          <a:p>
            <a:endParaRPr lang="en-US" sz="1400" dirty="0"/>
          </a:p>
          <a:p>
            <a:r>
              <a:rPr lang="en-US" sz="1400" b="1" dirty="0"/>
              <a:t>Pitfalls of forming an S-Corp for Locums Tenens professionals:</a:t>
            </a:r>
          </a:p>
          <a:p>
            <a:endParaRPr lang="en-US" sz="1400" dirty="0"/>
          </a:p>
          <a:p>
            <a:r>
              <a:rPr lang="en-US" sz="1400" b="1" dirty="0">
                <a:solidFill>
                  <a:srgbClr val="24B7B4"/>
                </a:solidFill>
              </a:rPr>
              <a:t>Subject to Each State’s Payroll Rules: </a:t>
            </a:r>
            <a:r>
              <a:rPr lang="en-US" sz="1400" dirty="0"/>
              <a:t>S-Corps would need to register in each state where the owner physically works, and remit withholding and unemployment taxes to each state. Setting up and maintaining payroll for an S-Corp where you are the only employee can be costly and brings along a new set of headaches.</a:t>
            </a:r>
          </a:p>
          <a:p>
            <a:endParaRPr lang="en-US" sz="1400" dirty="0"/>
          </a:p>
          <a:p>
            <a:r>
              <a:rPr lang="en-US" sz="1400" b="1" dirty="0">
                <a:solidFill>
                  <a:srgbClr val="24B7B4"/>
                </a:solidFill>
              </a:rPr>
              <a:t>S-Corp Tax Return Would be Very Complicated: </a:t>
            </a:r>
            <a:r>
              <a:rPr lang="en-US" sz="1400" dirty="0"/>
              <a:t>The S-Corp Profit would need to be apportioned among each state where the Locum Tenens works in a year, with tax forms filed in each of those states for the S-Corp</a:t>
            </a:r>
          </a:p>
          <a:p>
            <a:endParaRPr lang="en-US" sz="1400" dirty="0"/>
          </a:p>
          <a:p>
            <a:endParaRPr lang="en-US" sz="1400" dirty="0"/>
          </a:p>
          <a:p>
            <a:r>
              <a:rPr lang="en-US" sz="1400" b="1" dirty="0">
                <a:solidFill>
                  <a:srgbClr val="24B7B4"/>
                </a:solidFill>
              </a:rPr>
              <a:t>Consult a tax professional:</a:t>
            </a:r>
            <a:r>
              <a:rPr lang="en-US" sz="1400" dirty="0"/>
              <a:t> The tax code an be confusing and is constantly changing. What that said, you should consult a tax professional or CPA who can advise you based on your unique tax situation.</a:t>
            </a:r>
          </a:p>
        </p:txBody>
      </p:sp>
    </p:spTree>
    <p:extLst>
      <p:ext uri="{BB962C8B-B14F-4D97-AF65-F5344CB8AC3E}">
        <p14:creationId xmlns:p14="http://schemas.microsoft.com/office/powerpoint/2010/main" val="345753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Questions?</a:t>
            </a:r>
          </a:p>
        </p:txBody>
      </p:sp>
      <p:sp>
        <p:nvSpPr>
          <p:cNvPr id="5" name="TextBox 4"/>
          <p:cNvSpPr txBox="1"/>
          <p:nvPr/>
        </p:nvSpPr>
        <p:spPr>
          <a:xfrm>
            <a:off x="650240" y="1869440"/>
            <a:ext cx="10861040" cy="2862322"/>
          </a:xfrm>
          <a:prstGeom prst="rect">
            <a:avLst/>
          </a:prstGeom>
          <a:noFill/>
        </p:spPr>
        <p:txBody>
          <a:bodyPr wrap="square" rtlCol="0">
            <a:spAutoFit/>
          </a:bodyPr>
          <a:lstStyle/>
          <a:p>
            <a:r>
              <a:rPr lang="en-US" b="1" dirty="0"/>
              <a:t>Andrew D. Schwartz CPA will now answer any questions you may have regarding tax considerations for locum tenens providers.</a:t>
            </a:r>
          </a:p>
          <a:p>
            <a:endParaRPr lang="en-US" b="1" dirty="0"/>
          </a:p>
          <a:p>
            <a:endParaRPr lang="en-US" b="1" dirty="0"/>
          </a:p>
          <a:p>
            <a:endParaRPr lang="en-US" b="1" dirty="0"/>
          </a:p>
          <a:p>
            <a:endParaRPr lang="en-US" b="1" dirty="0"/>
          </a:p>
          <a:p>
            <a:endParaRPr lang="en-US" b="1" dirty="0"/>
          </a:p>
          <a:p>
            <a:endParaRPr lang="en-US" b="1" dirty="0"/>
          </a:p>
          <a:p>
            <a:r>
              <a:rPr lang="en-US" b="1" dirty="0"/>
              <a:t>Thank you for joining today’s webinar. We hope it provided you with valuable information. Any feedback on this presentation can be sent to info@bartonassociates.com</a:t>
            </a:r>
          </a:p>
        </p:txBody>
      </p:sp>
    </p:spTree>
    <p:extLst>
      <p:ext uri="{BB962C8B-B14F-4D97-AF65-F5344CB8AC3E}">
        <p14:creationId xmlns:p14="http://schemas.microsoft.com/office/powerpoint/2010/main" val="302102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About the Author</a:t>
            </a:r>
          </a:p>
        </p:txBody>
      </p:sp>
      <p:sp>
        <p:nvSpPr>
          <p:cNvPr id="4" name="TextBox 3"/>
          <p:cNvSpPr txBox="1"/>
          <p:nvPr/>
        </p:nvSpPr>
        <p:spPr>
          <a:xfrm>
            <a:off x="838200" y="1767840"/>
            <a:ext cx="10515600" cy="4801314"/>
          </a:xfrm>
          <a:prstGeom prst="rect">
            <a:avLst/>
          </a:prstGeom>
          <a:noFill/>
        </p:spPr>
        <p:txBody>
          <a:bodyPr wrap="square" rtlCol="0">
            <a:spAutoFit/>
          </a:bodyPr>
          <a:lstStyle/>
          <a:p>
            <a:r>
              <a:rPr lang="en-US" b="1" dirty="0">
                <a:solidFill>
                  <a:srgbClr val="24B7B4"/>
                </a:solidFill>
              </a:rPr>
              <a:t>Andrew D. Schwartz, CPA</a:t>
            </a:r>
            <a:r>
              <a:rPr lang="en-US" dirty="0"/>
              <a:t>, is the founder and managing partner of Schwartz &amp; Schwartz, PC, in Woburn, MA. Since 1993, Schwartz &amp; Schwartz has provided tax, practice management, payroll, bookkeeping, and financial planning services to healthcare professionals. Andrew is also the founder of The MDTAXES Network, a national association of CPAs who specialize in the healthcare profession. Andrew graduated from the Wharton School at the University of Pennsylvania. He is a member of the Massachusetts Society of CPAs (MSCPA) and the American Institute of CPAs (AICPA), and he was selected as a multiyear winner of Boston Magazine’s “Five-Star Wealth Manager — Best in Client Satisfaction” award. For more information, please visit SchwartzAccountants.com or call 800.471.0045.</a:t>
            </a:r>
            <a:endParaRPr lang="en-US" b="1" i="1" dirty="0"/>
          </a:p>
          <a:p>
            <a:endParaRPr lang="en-US" b="1" i="1" dirty="0"/>
          </a:p>
          <a:p>
            <a:r>
              <a:rPr lang="en-US" b="1" dirty="0">
                <a:solidFill>
                  <a:srgbClr val="24B7B4"/>
                </a:solidFill>
              </a:rPr>
              <a:t>Barton Associates</a:t>
            </a:r>
            <a:r>
              <a:rPr lang="en-US" dirty="0"/>
              <a:t> is a leading national locum tenens physician, nurse practitioner, physician assistant, dentist, and CRNA staffing and recruiting firm. This is all we do. We’re the locum tenens experts™.</a:t>
            </a:r>
          </a:p>
          <a:p>
            <a:endParaRPr lang="en-US" b="1" i="1" dirty="0"/>
          </a:p>
          <a:p>
            <a:endParaRPr lang="en-US" b="1" i="1" dirty="0"/>
          </a:p>
          <a:p>
            <a:r>
              <a:rPr lang="en-US" sz="1600" b="1" i="1" dirty="0"/>
              <a:t>The information presented during this webinar is meant solely for informational purposes and should not be considered tax advice. Always consult a tax professional or certified public accountant (CPA) who can advise you based on your unique tax situation. The views and opinions expressed in this presentation are solely  those of the author and in no way reflect the ideas or opinions of Barton Associates.</a:t>
            </a:r>
          </a:p>
        </p:txBody>
      </p:sp>
    </p:spTree>
    <p:extLst>
      <p:ext uri="{BB962C8B-B14F-4D97-AF65-F5344CB8AC3E}">
        <p14:creationId xmlns:p14="http://schemas.microsoft.com/office/powerpoint/2010/main" val="334505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0610389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05037"/>
            <a:ext cx="4620767" cy="5452963"/>
          </a:xfrm>
          <a:prstGeom prst="rect">
            <a:avLst/>
          </a:prstGeom>
        </p:spPr>
      </p:pic>
      <p:sp>
        <p:nvSpPr>
          <p:cNvPr id="3" name="Title 2"/>
          <p:cNvSpPr>
            <a:spLocks noGrp="1"/>
          </p:cNvSpPr>
          <p:nvPr>
            <p:ph type="title"/>
          </p:nvPr>
        </p:nvSpPr>
        <p:spPr/>
        <p:txBody>
          <a:bodyPr/>
          <a:lstStyle/>
          <a:p>
            <a:pPr algn="l"/>
            <a:r>
              <a:rPr lang="en-US" dirty="0"/>
              <a:t>What We’ll Cover Today</a:t>
            </a:r>
          </a:p>
        </p:txBody>
      </p:sp>
      <p:sp>
        <p:nvSpPr>
          <p:cNvPr id="2" name="TextBox 1"/>
          <p:cNvSpPr txBox="1"/>
          <p:nvPr/>
        </p:nvSpPr>
        <p:spPr>
          <a:xfrm>
            <a:off x="4985564" y="1838960"/>
            <a:ext cx="6586675" cy="2957861"/>
          </a:xfrm>
          <a:prstGeom prst="rect">
            <a:avLst/>
          </a:prstGeom>
          <a:noFill/>
        </p:spPr>
        <p:txBody>
          <a:bodyPr wrap="square" rtlCol="0">
            <a:spAutoFit/>
          </a:bodyPr>
          <a:lstStyle/>
          <a:p>
            <a:pPr marL="285750" indent="-285750">
              <a:lnSpc>
                <a:spcPct val="150000"/>
              </a:lnSpc>
              <a:buFont typeface="Arial" pitchFamily="34" charset="0"/>
              <a:buChar char="•"/>
            </a:pPr>
            <a:r>
              <a:rPr lang="en-US" b="1" dirty="0">
                <a:solidFill>
                  <a:srgbClr val="24B7B4"/>
                </a:solidFill>
              </a:rPr>
              <a:t>Common deductions</a:t>
            </a:r>
          </a:p>
          <a:p>
            <a:pPr marL="285750" indent="-285750">
              <a:lnSpc>
                <a:spcPct val="150000"/>
              </a:lnSpc>
              <a:buFont typeface="Arial" pitchFamily="34" charset="0"/>
              <a:buChar char="•"/>
            </a:pPr>
            <a:r>
              <a:rPr lang="en-US" b="1" dirty="0">
                <a:solidFill>
                  <a:srgbClr val="24B7B4"/>
                </a:solidFill>
              </a:rPr>
              <a:t>Retirement accounts.</a:t>
            </a:r>
          </a:p>
          <a:p>
            <a:pPr marL="285750" indent="-285750">
              <a:lnSpc>
                <a:spcPct val="150000"/>
              </a:lnSpc>
              <a:buFont typeface="Arial" pitchFamily="34" charset="0"/>
              <a:buChar char="•"/>
            </a:pPr>
            <a:r>
              <a:rPr lang="en-US" b="1" dirty="0">
                <a:solidFill>
                  <a:srgbClr val="24B7B4"/>
                </a:solidFill>
              </a:rPr>
              <a:t>Health savings accounts.</a:t>
            </a:r>
          </a:p>
          <a:p>
            <a:pPr marL="285750" indent="-285750">
              <a:lnSpc>
                <a:spcPct val="150000"/>
              </a:lnSpc>
              <a:buFont typeface="Arial" pitchFamily="34" charset="0"/>
              <a:buChar char="•"/>
            </a:pPr>
            <a:r>
              <a:rPr lang="en-US" b="1" dirty="0">
                <a:solidFill>
                  <a:srgbClr val="24B7B4"/>
                </a:solidFill>
              </a:rPr>
              <a:t>Estimated quarterly taxes.</a:t>
            </a:r>
          </a:p>
          <a:p>
            <a:pPr marL="285750" indent="-285750">
              <a:lnSpc>
                <a:spcPct val="150000"/>
              </a:lnSpc>
              <a:buFont typeface="Arial" pitchFamily="34" charset="0"/>
              <a:buChar char="•"/>
            </a:pPr>
            <a:r>
              <a:rPr lang="en-US" b="1" dirty="0">
                <a:solidFill>
                  <a:srgbClr val="24B7B4"/>
                </a:solidFill>
              </a:rPr>
              <a:t>The “QBI” rules.</a:t>
            </a:r>
          </a:p>
          <a:p>
            <a:pPr marL="285750" indent="-285750">
              <a:lnSpc>
                <a:spcPct val="150000"/>
              </a:lnSpc>
              <a:buFont typeface="Arial" pitchFamily="34" charset="0"/>
              <a:buChar char="•"/>
            </a:pPr>
            <a:r>
              <a:rPr lang="en-US" b="1" dirty="0">
                <a:solidFill>
                  <a:srgbClr val="24B7B4"/>
                </a:solidFill>
              </a:rPr>
              <a:t>Planning tips.</a:t>
            </a:r>
          </a:p>
          <a:p>
            <a:pPr marL="285750" indent="-285750">
              <a:lnSpc>
                <a:spcPct val="150000"/>
              </a:lnSpc>
              <a:buFont typeface="Arial" pitchFamily="34" charset="0"/>
              <a:buChar char="•"/>
            </a:pPr>
            <a:r>
              <a:rPr lang="en-US" b="1" dirty="0">
                <a:solidFill>
                  <a:srgbClr val="24B7B4"/>
                </a:solidFill>
              </a:rPr>
              <a:t>State tax concepts and S-Corporation considerations.</a:t>
            </a:r>
          </a:p>
        </p:txBody>
      </p:sp>
      <p:sp>
        <p:nvSpPr>
          <p:cNvPr id="4" name="TextBox 3"/>
          <p:cNvSpPr txBox="1"/>
          <p:nvPr/>
        </p:nvSpPr>
        <p:spPr>
          <a:xfrm>
            <a:off x="4985564" y="5161161"/>
            <a:ext cx="6522720" cy="1446550"/>
          </a:xfrm>
          <a:prstGeom prst="rect">
            <a:avLst/>
          </a:prstGeom>
          <a:noFill/>
        </p:spPr>
        <p:txBody>
          <a:bodyPr wrap="square" rtlCol="0">
            <a:spAutoFit/>
          </a:bodyPr>
          <a:lstStyle/>
          <a:p>
            <a:r>
              <a:rPr lang="en-US" sz="1400" b="1" i="1" dirty="0"/>
              <a:t>The information presented during this webinar is meant solely for informational purposes and should not be considered tax advice. Always consult a tax professional or certified public accountant (CPA) who can advise you based on your unique tax situation. The views and opinions expressed in this presentation are solely  those of the author and in no way reflect the ideas or opinions of Barton Associates.</a:t>
            </a:r>
          </a:p>
          <a:p>
            <a:endParaRPr lang="en-US" dirty="0"/>
          </a:p>
        </p:txBody>
      </p:sp>
    </p:spTree>
    <p:extLst>
      <p:ext uri="{BB962C8B-B14F-4D97-AF65-F5344CB8AC3E}">
        <p14:creationId xmlns:p14="http://schemas.microsoft.com/office/powerpoint/2010/main" val="1760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Deductions</a:t>
            </a:r>
          </a:p>
        </p:txBody>
      </p:sp>
      <p:sp>
        <p:nvSpPr>
          <p:cNvPr id="5" name="TextBox 4"/>
          <p:cNvSpPr txBox="1"/>
          <p:nvPr/>
        </p:nvSpPr>
        <p:spPr>
          <a:xfrm>
            <a:off x="701040" y="1859280"/>
            <a:ext cx="10779760" cy="4108817"/>
          </a:xfrm>
          <a:prstGeom prst="rect">
            <a:avLst/>
          </a:prstGeom>
          <a:noFill/>
        </p:spPr>
        <p:txBody>
          <a:bodyPr wrap="square" rtlCol="0">
            <a:spAutoFit/>
          </a:bodyPr>
          <a:lstStyle/>
          <a:p>
            <a:pPr marL="342900" indent="-342900">
              <a:buFont typeface="Arial" pitchFamily="34" charset="0"/>
              <a:buChar char="•"/>
            </a:pPr>
            <a:r>
              <a:rPr lang="en-US" dirty="0"/>
              <a:t>As independent contractors, locum tenens professionals can deduct specific business-related expenses.</a:t>
            </a:r>
          </a:p>
          <a:p>
            <a:pPr marL="800100" lvl="1" indent="-342900">
              <a:buFont typeface="Arial" pitchFamily="34" charset="0"/>
              <a:buChar char="•"/>
            </a:pPr>
            <a:r>
              <a:rPr lang="en-US" dirty="0"/>
              <a:t>Deductible expenses must be “ordinary” and “necessary” in connection with your profession.</a:t>
            </a:r>
          </a:p>
          <a:p>
            <a:pPr marL="342900" indent="-342900">
              <a:lnSpc>
                <a:spcPct val="150000"/>
              </a:lnSpc>
              <a:buFont typeface="Arial" pitchFamily="34" charset="0"/>
              <a:buChar char="•"/>
            </a:pPr>
            <a:r>
              <a:rPr lang="en-US" dirty="0"/>
              <a:t>You </a:t>
            </a:r>
            <a:r>
              <a:rPr lang="en-US" dirty="0">
                <a:solidFill>
                  <a:srgbClr val="FF0000"/>
                </a:solidFill>
              </a:rPr>
              <a:t>may not deduct </a:t>
            </a:r>
            <a:r>
              <a:rPr lang="en-US" dirty="0"/>
              <a:t>any expenses that are reimbursed by your locum tenens company.</a:t>
            </a:r>
          </a:p>
          <a:p>
            <a:pPr marL="342900" indent="-342900">
              <a:lnSpc>
                <a:spcPct val="150000"/>
              </a:lnSpc>
              <a:buFont typeface="Arial" pitchFamily="34" charset="0"/>
              <a:buChar char="•"/>
            </a:pPr>
            <a:endParaRPr lang="en-US" dirty="0">
              <a:solidFill>
                <a:srgbClr val="FF0000"/>
              </a:solidFill>
            </a:endParaRPr>
          </a:p>
          <a:p>
            <a:pPr>
              <a:lnSpc>
                <a:spcPct val="150000"/>
              </a:lnSpc>
            </a:pPr>
            <a:r>
              <a:rPr lang="en-US" dirty="0"/>
              <a:t>Common deductible expenses include:</a:t>
            </a:r>
          </a:p>
          <a:p>
            <a:pPr marL="285750" indent="-285750">
              <a:buFont typeface="Arial" pitchFamily="34" charset="0"/>
              <a:buChar char="•"/>
            </a:pPr>
            <a:r>
              <a:rPr lang="en-US" dirty="0"/>
              <a:t>Health insurance.</a:t>
            </a:r>
          </a:p>
          <a:p>
            <a:pPr marL="285750" indent="-285750">
              <a:buFont typeface="Arial" pitchFamily="34" charset="0"/>
              <a:buChar char="•"/>
            </a:pPr>
            <a:r>
              <a:rPr lang="en-US" dirty="0"/>
              <a:t>Travel, lodging, and meals.</a:t>
            </a:r>
          </a:p>
          <a:p>
            <a:pPr marL="285750" indent="-285750">
              <a:buFont typeface="Arial" pitchFamily="34" charset="0"/>
              <a:buChar char="•"/>
            </a:pPr>
            <a:r>
              <a:rPr lang="en-US" dirty="0"/>
              <a:t>Automobile expenses.</a:t>
            </a:r>
          </a:p>
          <a:p>
            <a:pPr marL="285750" indent="-285750">
              <a:buFont typeface="Arial" pitchFamily="34" charset="0"/>
              <a:buChar char="•"/>
            </a:pPr>
            <a:r>
              <a:rPr lang="en-US" dirty="0"/>
              <a:t>Education, licenses, and examinations.</a:t>
            </a:r>
          </a:p>
          <a:p>
            <a:endParaRPr lang="en-US" dirty="0"/>
          </a:p>
          <a:p>
            <a:pPr marL="285750" indent="-285750">
              <a:buFont typeface="Arial" pitchFamily="34" charset="0"/>
              <a:buChar char="•"/>
            </a:pPr>
            <a:endParaRPr lang="en-US" dirty="0"/>
          </a:p>
          <a:p>
            <a:r>
              <a:rPr lang="en-US" dirty="0"/>
              <a:t>Let’s take a closer look at each of these common deductions.</a:t>
            </a:r>
          </a:p>
          <a:p>
            <a:pPr marL="285750" indent="-285750">
              <a:buFont typeface="Arial" pitchFamily="34" charset="0"/>
              <a:buChar char="•"/>
            </a:pPr>
            <a:endParaRPr lang="en-US" dirty="0"/>
          </a:p>
        </p:txBody>
      </p:sp>
    </p:spTree>
    <p:extLst>
      <p:ext uri="{BB962C8B-B14F-4D97-AF65-F5344CB8AC3E}">
        <p14:creationId xmlns:p14="http://schemas.microsoft.com/office/powerpoint/2010/main" val="74667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99130316.jpg"/>
          <p:cNvPicPr>
            <a:picLocks noChangeAspect="1"/>
          </p:cNvPicPr>
          <p:nvPr/>
        </p:nvPicPr>
        <p:blipFill rotWithShape="1">
          <a:blip r:embed="rId2" cstate="print">
            <a:extLst>
              <a:ext uri="{28A0092B-C50C-407E-A947-70E740481C1C}">
                <a14:useLocalDpi xmlns:a14="http://schemas.microsoft.com/office/drawing/2010/main"/>
              </a:ext>
            </a:extLst>
          </a:blip>
          <a:srcRect l="1718" r="1176" b="3821"/>
          <a:stretch/>
        </p:blipFill>
        <p:spPr>
          <a:xfrm>
            <a:off x="0" y="4350211"/>
            <a:ext cx="12192000" cy="2507789"/>
          </a:xfrm>
          <a:prstGeom prst="rect">
            <a:avLst/>
          </a:prstGeom>
        </p:spPr>
      </p:pic>
      <p:sp>
        <p:nvSpPr>
          <p:cNvPr id="3" name="Title 2"/>
          <p:cNvSpPr>
            <a:spLocks noGrp="1"/>
          </p:cNvSpPr>
          <p:nvPr>
            <p:ph type="title"/>
          </p:nvPr>
        </p:nvSpPr>
        <p:spPr/>
        <p:txBody>
          <a:bodyPr/>
          <a:lstStyle/>
          <a:p>
            <a:pPr algn="l"/>
            <a:r>
              <a:rPr lang="en-US" dirty="0"/>
              <a:t>Health Insurance</a:t>
            </a:r>
          </a:p>
        </p:txBody>
      </p:sp>
      <p:sp>
        <p:nvSpPr>
          <p:cNvPr id="4" name="TextBox 3"/>
          <p:cNvSpPr txBox="1"/>
          <p:nvPr/>
        </p:nvSpPr>
        <p:spPr>
          <a:xfrm>
            <a:off x="670560" y="1859280"/>
            <a:ext cx="10861040" cy="2585323"/>
          </a:xfrm>
          <a:prstGeom prst="rect">
            <a:avLst/>
          </a:prstGeom>
          <a:noFill/>
        </p:spPr>
        <p:txBody>
          <a:bodyPr wrap="square" rtlCol="0">
            <a:spAutoFit/>
          </a:bodyPr>
          <a:lstStyle/>
          <a:p>
            <a:pPr marL="285750" indent="-285750">
              <a:buFont typeface="Arial" pitchFamily="34" charset="0"/>
              <a:buChar char="•"/>
            </a:pPr>
            <a:r>
              <a:rPr lang="en-US" dirty="0"/>
              <a:t>If you’re not covered by an employer-sponsored health insurance plan, 100 percent of your health insurance premiums are deductible.</a:t>
            </a:r>
          </a:p>
          <a:p>
            <a:pPr marL="742950" lvl="1" indent="-285750">
              <a:buFont typeface="Arial" pitchFamily="34" charset="0"/>
              <a:buChar char="•"/>
            </a:pPr>
            <a:r>
              <a:rPr lang="en-US" dirty="0"/>
              <a:t>This only applies if you don’t have access to an employer-sponsored plan.</a:t>
            </a:r>
          </a:p>
          <a:p>
            <a:pPr marL="742950" lvl="1" indent="-285750">
              <a:buFont typeface="Arial" pitchFamily="34" charset="0"/>
              <a:buChar char="•"/>
            </a:pPr>
            <a:r>
              <a:rPr lang="en-US" dirty="0"/>
              <a:t>Don’t forget to include </a:t>
            </a:r>
            <a:r>
              <a:rPr lang="en-US" b="1" dirty="0"/>
              <a:t>Medicare premiums</a:t>
            </a:r>
          </a:p>
          <a:p>
            <a:pPr lvl="1"/>
            <a:endParaRPr lang="en-US" dirty="0"/>
          </a:p>
          <a:p>
            <a:pPr marL="285750" indent="-285750">
              <a:buFont typeface="Arial" pitchFamily="34" charset="0"/>
              <a:buChar char="•"/>
            </a:pPr>
            <a:r>
              <a:rPr lang="en-US" dirty="0"/>
              <a:t>You </a:t>
            </a:r>
            <a:r>
              <a:rPr lang="en-US" dirty="0">
                <a:solidFill>
                  <a:srgbClr val="FF0000"/>
                </a:solidFill>
              </a:rPr>
              <a:t>cannot deduct</a:t>
            </a:r>
            <a:r>
              <a:rPr lang="en-US" dirty="0"/>
              <a:t> your health insurance premiums expenses if:</a:t>
            </a:r>
          </a:p>
          <a:p>
            <a:pPr marL="742950" lvl="1" indent="-285750">
              <a:buFont typeface="Arial" pitchFamily="34" charset="0"/>
              <a:buChar char="•"/>
            </a:pPr>
            <a:r>
              <a:rPr lang="en-US" dirty="0"/>
              <a:t>Your spouse has access to health insurance through his or her job.</a:t>
            </a:r>
          </a:p>
          <a:p>
            <a:pPr marL="742950" lvl="1" indent="-285750">
              <a:buFont typeface="Arial" pitchFamily="34" charset="0"/>
              <a:buChar char="•"/>
            </a:pPr>
            <a:r>
              <a:rPr lang="en-US" dirty="0"/>
              <a:t>One of your employers offers you insurance under their plan, but you opt to purchase insurance on your own.</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5465" y="6387647"/>
            <a:ext cx="2378965" cy="230449"/>
          </a:xfrm>
          <a:prstGeom prst="rect">
            <a:avLst/>
          </a:prstGeom>
        </p:spPr>
      </p:pic>
    </p:spTree>
    <p:extLst>
      <p:ext uri="{BB962C8B-B14F-4D97-AF65-F5344CB8AC3E}">
        <p14:creationId xmlns:p14="http://schemas.microsoft.com/office/powerpoint/2010/main" val="313314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Travel, Lodging, and Meals</a:t>
            </a:r>
          </a:p>
        </p:txBody>
      </p:sp>
      <p:sp>
        <p:nvSpPr>
          <p:cNvPr id="2" name="TextBox 1"/>
          <p:cNvSpPr txBox="1"/>
          <p:nvPr/>
        </p:nvSpPr>
        <p:spPr>
          <a:xfrm>
            <a:off x="589280" y="1798320"/>
            <a:ext cx="10952480" cy="4247317"/>
          </a:xfrm>
          <a:prstGeom prst="rect">
            <a:avLst/>
          </a:prstGeom>
          <a:noFill/>
        </p:spPr>
        <p:txBody>
          <a:bodyPr wrap="square" rtlCol="0">
            <a:spAutoFit/>
          </a:bodyPr>
          <a:lstStyle/>
          <a:p>
            <a:pPr marL="285750" indent="-285750">
              <a:buFont typeface="Arial" pitchFamily="34" charset="0"/>
              <a:buChar char="•"/>
            </a:pPr>
            <a:r>
              <a:rPr lang="en-US" dirty="0"/>
              <a:t>As a locum tenens provider, if you work outside of the general vicinity of where you live and the assignment lasts less for one year or less, you’re able to deduct: </a:t>
            </a:r>
          </a:p>
          <a:p>
            <a:pPr marL="742950" lvl="1" indent="-285750">
              <a:buFont typeface="Arial" pitchFamily="34" charset="0"/>
              <a:buChar char="•"/>
            </a:pPr>
            <a:r>
              <a:rPr lang="en-US" dirty="0"/>
              <a:t>Travel expenses.</a:t>
            </a:r>
          </a:p>
          <a:p>
            <a:pPr marL="742950" lvl="1" indent="-285750">
              <a:buFont typeface="Arial" pitchFamily="34" charset="0"/>
              <a:buChar char="•"/>
            </a:pPr>
            <a:r>
              <a:rPr lang="en-US" dirty="0"/>
              <a:t>Lodging expenses.</a:t>
            </a:r>
          </a:p>
          <a:p>
            <a:pPr marL="742950" lvl="1" indent="-285750">
              <a:buFont typeface="Arial" pitchFamily="34" charset="0"/>
              <a:buChar char="•"/>
            </a:pPr>
            <a:r>
              <a:rPr lang="en-US" dirty="0"/>
              <a:t>50 percent of meal costs incurred during a locum tenens assignment (starting again in 2023)</a:t>
            </a:r>
          </a:p>
          <a:p>
            <a:pPr lvl="1"/>
            <a:endParaRPr lang="en-US" dirty="0"/>
          </a:p>
          <a:p>
            <a:pPr marL="285750" indent="-285750">
              <a:buFont typeface="Arial" pitchFamily="34" charset="0"/>
              <a:buChar char="•"/>
            </a:pPr>
            <a:r>
              <a:rPr lang="en-US" dirty="0"/>
              <a:t>There are two options for keeping track of your deductible meals by TRIP:</a:t>
            </a:r>
          </a:p>
          <a:p>
            <a:pPr marL="742950" lvl="1" indent="-285750">
              <a:buFont typeface="Arial" pitchFamily="34" charset="0"/>
              <a:buChar char="•"/>
            </a:pPr>
            <a:r>
              <a:rPr lang="en-US" dirty="0"/>
              <a:t>Save all receipts or use a single credit card for all expenses.</a:t>
            </a:r>
          </a:p>
          <a:p>
            <a:pPr marL="742950" lvl="1" indent="-285750">
              <a:buFont typeface="Arial" pitchFamily="34" charset="0"/>
              <a:buChar char="•"/>
            </a:pPr>
            <a:r>
              <a:rPr lang="en-US" dirty="0"/>
              <a:t>Use per diem rates, which are lump sums designed to cover eligible expenses for an entire day.</a:t>
            </a:r>
          </a:p>
          <a:p>
            <a:endParaRPr lang="en-US" dirty="0"/>
          </a:p>
          <a:p>
            <a:r>
              <a:rPr lang="en-US" dirty="0"/>
              <a:t>The federal government assigns one of six per diem rates to every metropolitan area in the United States. These rates can be found at </a:t>
            </a:r>
            <a:r>
              <a:rPr lang="en-US" dirty="0">
                <a:hlinkClick r:id="rId2"/>
              </a:rPr>
              <a:t>https://www.gsa.gov</a:t>
            </a:r>
            <a:r>
              <a:rPr lang="en-US" dirty="0"/>
              <a:t>.</a:t>
            </a:r>
          </a:p>
          <a:p>
            <a:endParaRPr lang="en-US" dirty="0"/>
          </a:p>
          <a:p>
            <a:r>
              <a:rPr lang="en-US" dirty="0"/>
              <a:t>Per diem rates for foreign travel are available at </a:t>
            </a:r>
            <a:r>
              <a:rPr lang="en-US" dirty="0">
                <a:hlinkClick r:id="rId3"/>
              </a:rPr>
              <a:t>http://www.defensetravel.dod.mil/site/perdiemCalc.cfm</a:t>
            </a:r>
            <a:r>
              <a:rPr lang="en-US" dirty="0"/>
              <a:t>.</a:t>
            </a:r>
          </a:p>
          <a:p>
            <a:endParaRPr lang="en-US" dirty="0"/>
          </a:p>
        </p:txBody>
      </p:sp>
    </p:spTree>
    <p:extLst>
      <p:ext uri="{BB962C8B-B14F-4D97-AF65-F5344CB8AC3E}">
        <p14:creationId xmlns:p14="http://schemas.microsoft.com/office/powerpoint/2010/main" val="320819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Automobile Expenses</a:t>
            </a:r>
          </a:p>
        </p:txBody>
      </p:sp>
      <p:sp>
        <p:nvSpPr>
          <p:cNvPr id="4" name="TextBox 3"/>
          <p:cNvSpPr txBox="1"/>
          <p:nvPr/>
        </p:nvSpPr>
        <p:spPr>
          <a:xfrm>
            <a:off x="701040" y="1950720"/>
            <a:ext cx="10739120" cy="4493538"/>
          </a:xfrm>
          <a:prstGeom prst="rect">
            <a:avLst/>
          </a:prstGeom>
          <a:noFill/>
        </p:spPr>
        <p:txBody>
          <a:bodyPr wrap="square" rtlCol="0">
            <a:spAutoFit/>
          </a:bodyPr>
          <a:lstStyle/>
          <a:p>
            <a:r>
              <a:rPr lang="en-US" dirty="0"/>
              <a:t>What’s deductible?</a:t>
            </a:r>
          </a:p>
          <a:p>
            <a:pPr marL="285750" indent="-285750">
              <a:buFont typeface="Arial" pitchFamily="34" charset="0"/>
              <a:buChar char="•"/>
            </a:pPr>
            <a:r>
              <a:rPr lang="en-US" dirty="0"/>
              <a:t>Driving between job sites.</a:t>
            </a:r>
          </a:p>
          <a:p>
            <a:pPr marL="285750" indent="-285750">
              <a:buFont typeface="Arial" pitchFamily="34" charset="0"/>
              <a:buChar char="•"/>
            </a:pPr>
            <a:r>
              <a:rPr lang="en-US" dirty="0"/>
              <a:t>Driving between your home and a temporary job site.</a:t>
            </a:r>
          </a:p>
          <a:p>
            <a:pPr marL="285750" indent="-285750">
              <a:buFont typeface="Arial" pitchFamily="34" charset="0"/>
              <a:buChar char="•"/>
            </a:pPr>
            <a:r>
              <a:rPr lang="en-US" dirty="0"/>
              <a:t>Traveling to job interviews and conferences.</a:t>
            </a:r>
          </a:p>
          <a:p>
            <a:pPr marL="285750" indent="-285750">
              <a:buFont typeface="Arial" pitchFamily="34" charset="0"/>
              <a:buChar char="•"/>
            </a:pPr>
            <a:endParaRPr lang="en-US" dirty="0"/>
          </a:p>
          <a:p>
            <a:endParaRPr lang="en-US" dirty="0"/>
          </a:p>
          <a:p>
            <a:r>
              <a:rPr lang="en-US" dirty="0"/>
              <a:t>There are two ways to calculate your automobile expenses:</a:t>
            </a:r>
          </a:p>
          <a:p>
            <a:pPr marL="342900" indent="-342900">
              <a:buFont typeface="+mj-lt"/>
              <a:buAutoNum type="arabicPeriod"/>
            </a:pPr>
            <a:r>
              <a:rPr lang="en-US" dirty="0"/>
              <a:t>Use the standard mileage rate for business miles driven. The standard mileage rate for 2024 is 67 cents per business mile driven. And then </a:t>
            </a:r>
            <a:r>
              <a:rPr lang="en-US" dirty="0">
                <a:hlinkClick r:id="rId2"/>
              </a:rPr>
              <a:t>increasing to 70 cents per business mile in 2025 </a:t>
            </a:r>
            <a:r>
              <a:rPr lang="en-US" dirty="0"/>
              <a:t>.</a:t>
            </a:r>
          </a:p>
          <a:p>
            <a:pPr marL="742950" lvl="1" indent="-285750">
              <a:buFont typeface="Arial" pitchFamily="34" charset="0"/>
              <a:buChar char="•"/>
            </a:pPr>
            <a:r>
              <a:rPr lang="en-US" dirty="0"/>
              <a:t>Tolls and parking expenses are also deductible.</a:t>
            </a:r>
          </a:p>
          <a:p>
            <a:pPr marL="342900" indent="-342900">
              <a:buFont typeface="+mj-lt"/>
              <a:buAutoNum type="arabicPeriod"/>
            </a:pPr>
            <a:r>
              <a:rPr lang="en-US" dirty="0"/>
              <a:t>Base your deduction on the percentage of miles your car was driven multiplied by the actual costs incurred</a:t>
            </a:r>
          </a:p>
          <a:p>
            <a:pPr marL="800100" lvl="1" indent="-342900">
              <a:buFont typeface="Arial" panose="020B0604020202020204" pitchFamily="34" charset="0"/>
              <a:buChar char="•"/>
            </a:pPr>
            <a:r>
              <a:rPr lang="en-US" dirty="0"/>
              <a:t> Deductible costs include gas, insurance, repairs, parking at home, and lease payments. If you own your car, you can also deduct depreciation.</a:t>
            </a:r>
          </a:p>
          <a:p>
            <a:pPr marL="742950" lvl="1" indent="-285750">
              <a:buFont typeface="Arial" pitchFamily="34" charset="0"/>
              <a:buChar char="•"/>
            </a:pPr>
            <a:endParaRPr lang="en-US" dirty="0"/>
          </a:p>
          <a:p>
            <a:r>
              <a:rPr lang="en-US" sz="1600" i="1" dirty="0"/>
              <a:t>Actual expenses work best when you drive very few miles during the year and they are mostly business miles</a:t>
            </a:r>
          </a:p>
          <a:p>
            <a:endParaRPr lang="en-US" dirty="0"/>
          </a:p>
        </p:txBody>
      </p:sp>
    </p:spTree>
    <p:extLst>
      <p:ext uri="{BB962C8B-B14F-4D97-AF65-F5344CB8AC3E}">
        <p14:creationId xmlns:p14="http://schemas.microsoft.com/office/powerpoint/2010/main" val="392227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114770575.jpg"/>
          <p:cNvPicPr>
            <a:picLocks noChangeAspect="1"/>
          </p:cNvPicPr>
          <p:nvPr/>
        </p:nvPicPr>
        <p:blipFill rotWithShape="1">
          <a:blip r:embed="rId2" cstate="print">
            <a:extLst>
              <a:ext uri="{28A0092B-C50C-407E-A947-70E740481C1C}">
                <a14:useLocalDpi xmlns:a14="http://schemas.microsoft.com/office/drawing/2010/main"/>
              </a:ext>
            </a:extLst>
          </a:blip>
          <a:srcRect l="2589" r="1449" b="7457"/>
          <a:stretch/>
        </p:blipFill>
        <p:spPr>
          <a:xfrm>
            <a:off x="0" y="3944912"/>
            <a:ext cx="12192000" cy="2913088"/>
          </a:xfrm>
          <a:prstGeom prst="rect">
            <a:avLst/>
          </a:prstGeom>
        </p:spPr>
      </p:pic>
      <p:sp>
        <p:nvSpPr>
          <p:cNvPr id="3" name="Title 2"/>
          <p:cNvSpPr>
            <a:spLocks noGrp="1"/>
          </p:cNvSpPr>
          <p:nvPr>
            <p:ph type="title"/>
          </p:nvPr>
        </p:nvSpPr>
        <p:spPr/>
        <p:txBody>
          <a:bodyPr>
            <a:normAutofit fontScale="90000"/>
          </a:bodyPr>
          <a:lstStyle/>
          <a:p>
            <a:pPr algn="l"/>
            <a:r>
              <a:rPr lang="en-US" dirty="0"/>
              <a:t>Education, Licenses, and Examinations</a:t>
            </a:r>
          </a:p>
        </p:txBody>
      </p:sp>
      <p:sp>
        <p:nvSpPr>
          <p:cNvPr id="4" name="TextBox 3"/>
          <p:cNvSpPr txBox="1"/>
          <p:nvPr/>
        </p:nvSpPr>
        <p:spPr>
          <a:xfrm>
            <a:off x="629920" y="1889760"/>
            <a:ext cx="10850880" cy="1477328"/>
          </a:xfrm>
          <a:prstGeom prst="rect">
            <a:avLst/>
          </a:prstGeom>
          <a:noFill/>
        </p:spPr>
        <p:txBody>
          <a:bodyPr wrap="square" rtlCol="0">
            <a:spAutoFit/>
          </a:bodyPr>
          <a:lstStyle/>
          <a:p>
            <a:r>
              <a:rPr lang="en-US" dirty="0"/>
              <a:t>Costs incurred in connection with improving your skills in your current profession are generally deductible.</a:t>
            </a:r>
          </a:p>
          <a:p>
            <a:pPr marL="285750" indent="-285750">
              <a:buFont typeface="Arial" pitchFamily="34" charset="0"/>
              <a:buChar char="•"/>
            </a:pPr>
            <a:r>
              <a:rPr lang="en-US" dirty="0"/>
              <a:t>To deduct such expenses, it’s critical to keep records of business expenses throughout the year.</a:t>
            </a:r>
          </a:p>
          <a:p>
            <a:endParaRPr lang="en-US" dirty="0"/>
          </a:p>
          <a:p>
            <a:r>
              <a:rPr lang="en-US" dirty="0"/>
              <a:t>For more information on deductible expenses:</a:t>
            </a:r>
          </a:p>
          <a:p>
            <a:pPr marL="285750" indent="-285750">
              <a:buFont typeface="Arial" pitchFamily="34" charset="0"/>
              <a:buChar char="•"/>
            </a:pPr>
            <a:r>
              <a:rPr lang="en-US" dirty="0"/>
              <a:t>Check out </a:t>
            </a:r>
            <a:r>
              <a:rPr lang="en-US" dirty="0">
                <a:hlinkClick r:id="rId3"/>
              </a:rPr>
              <a:t>IRS Publication 463 on Travel, Gift and Car Expenses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15465" y="6387647"/>
            <a:ext cx="2378965" cy="230449"/>
          </a:xfrm>
          <a:prstGeom prst="rect">
            <a:avLst/>
          </a:prstGeom>
        </p:spPr>
      </p:pic>
    </p:spTree>
    <p:extLst>
      <p:ext uri="{BB962C8B-B14F-4D97-AF65-F5344CB8AC3E}">
        <p14:creationId xmlns:p14="http://schemas.microsoft.com/office/powerpoint/2010/main" val="102751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Retirement Accounts</a:t>
            </a:r>
          </a:p>
        </p:txBody>
      </p:sp>
      <p:sp>
        <p:nvSpPr>
          <p:cNvPr id="4" name="TextBox 3"/>
          <p:cNvSpPr txBox="1"/>
          <p:nvPr/>
        </p:nvSpPr>
        <p:spPr>
          <a:xfrm>
            <a:off x="670560" y="1828800"/>
            <a:ext cx="10861040" cy="5078313"/>
          </a:xfrm>
          <a:prstGeom prst="rect">
            <a:avLst/>
          </a:prstGeom>
          <a:noFill/>
        </p:spPr>
        <p:txBody>
          <a:bodyPr wrap="square" rtlCol="0">
            <a:spAutoFit/>
          </a:bodyPr>
          <a:lstStyle/>
          <a:p>
            <a:r>
              <a:rPr lang="en-US" dirty="0"/>
              <a:t>Independent contractors may establish and contribute money into a pre-tax retirement account based on their </a:t>
            </a:r>
            <a:r>
              <a:rPr lang="en-US" u="sng" dirty="0"/>
              <a:t>net </a:t>
            </a:r>
            <a:r>
              <a:rPr lang="en-US" dirty="0"/>
              <a:t>locum tenens income.</a:t>
            </a:r>
          </a:p>
          <a:p>
            <a:pPr marL="285750" indent="-285750">
              <a:buFont typeface="Arial" pitchFamily="34" charset="0"/>
              <a:buChar char="•"/>
            </a:pPr>
            <a:r>
              <a:rPr lang="en-US" dirty="0"/>
              <a:t>When contributing to a retirement plan, your saved taxes provide you with an immediate return on investment.</a:t>
            </a:r>
          </a:p>
          <a:p>
            <a:pPr marL="742950" lvl="1" indent="-285750">
              <a:buFont typeface="Arial" pitchFamily="34" charset="0"/>
              <a:buChar char="•"/>
            </a:pPr>
            <a:r>
              <a:rPr lang="en-US" dirty="0"/>
              <a:t>Assuming a 28 percent federal tax rate and a 5 percent state tax rate, you’re taxed at a combined 33 percent rate.</a:t>
            </a:r>
          </a:p>
          <a:p>
            <a:pPr marL="742950" lvl="1" indent="-285750">
              <a:buFont typeface="Arial" pitchFamily="34" charset="0"/>
              <a:buChar char="•"/>
            </a:pPr>
            <a:r>
              <a:rPr lang="en-US" dirty="0"/>
              <a:t>When contributing to a retirement plan, it only costs $670 in after-tax dollars for every $1,000 dollars invested.</a:t>
            </a:r>
          </a:p>
          <a:p>
            <a:pPr marL="1200150" lvl="2" indent="-285750">
              <a:buFont typeface="Arial" pitchFamily="34" charset="0"/>
              <a:buChar char="•"/>
            </a:pPr>
            <a:r>
              <a:rPr lang="en-US" dirty="0"/>
              <a:t>You save $330 dollars on the $670 invested, or a 49.25 percent return.</a:t>
            </a:r>
          </a:p>
          <a:p>
            <a:pPr marL="1200150" lvl="2" indent="-285750">
              <a:buFont typeface="Arial" pitchFamily="34" charset="0"/>
              <a:buChar char="•"/>
            </a:pPr>
            <a:endParaRPr lang="en-US" dirty="0"/>
          </a:p>
          <a:p>
            <a:pPr marL="285750" indent="-285750">
              <a:buFont typeface="Arial" pitchFamily="34" charset="0"/>
              <a:buChar char="•"/>
            </a:pPr>
            <a:r>
              <a:rPr lang="en-US" dirty="0"/>
              <a:t>You’ll be taxed on distributions you take from such accounts down the road, but you keep the compounded growth as long as the money remains invested.</a:t>
            </a:r>
          </a:p>
          <a:p>
            <a:pPr marL="285750" indent="-285750">
              <a:buFont typeface="Arial" pitchFamily="34" charset="0"/>
              <a:buChar char="•"/>
            </a:pPr>
            <a:endParaRPr lang="en-US" dirty="0"/>
          </a:p>
          <a:p>
            <a:pPr marL="285750" indent="-285750">
              <a:buFont typeface="Arial" pitchFamily="34" charset="0"/>
              <a:buChar char="•"/>
            </a:pPr>
            <a:r>
              <a:rPr lang="en-US" dirty="0"/>
              <a:t>Contributing to a retirement plan is one of the best ways to build a nest egg for your post-working years.</a:t>
            </a:r>
          </a:p>
          <a:p>
            <a:pPr marL="285750" indent="-285750">
              <a:buFont typeface="Arial" pitchFamily="34" charset="0"/>
              <a:buChar char="•"/>
            </a:pPr>
            <a:endParaRPr lang="en-US" dirty="0"/>
          </a:p>
          <a:p>
            <a:pPr marL="285750" indent="-285750">
              <a:buFont typeface="Arial" pitchFamily="34" charset="0"/>
              <a:buChar char="•"/>
            </a:pPr>
            <a:r>
              <a:rPr lang="en-US" dirty="0"/>
              <a:t>Popular options include </a:t>
            </a:r>
            <a:r>
              <a:rPr lang="en-US" i="1" dirty="0"/>
              <a:t>SEP IRAs</a:t>
            </a:r>
            <a:r>
              <a:rPr lang="en-US" dirty="0"/>
              <a:t>, </a:t>
            </a:r>
            <a:r>
              <a:rPr lang="en-US" i="1" dirty="0"/>
              <a:t>SIMPLE IRAs</a:t>
            </a:r>
            <a:r>
              <a:rPr lang="en-US" dirty="0"/>
              <a:t>, and </a:t>
            </a:r>
            <a:r>
              <a:rPr lang="en-US" i="1" dirty="0"/>
              <a:t>Solo 401ks</a:t>
            </a:r>
            <a:r>
              <a:rPr lang="en-US" dirty="0"/>
              <a:t>.  Aggressive savers opt for </a:t>
            </a:r>
            <a:r>
              <a:rPr lang="en-US" i="1" dirty="0"/>
              <a:t>Defined Benefit Plans</a:t>
            </a:r>
            <a:r>
              <a:rPr lang="en-US" dirty="0"/>
              <a:t>.</a:t>
            </a:r>
          </a:p>
          <a:p>
            <a:pPr marL="285750" indent="-285750">
              <a:buFont typeface="Arial" pitchFamily="34" charset="0"/>
              <a:buChar char="•"/>
            </a:pPr>
            <a:endParaRPr lang="en-US" dirty="0"/>
          </a:p>
          <a:p>
            <a:r>
              <a:rPr lang="en-US" dirty="0"/>
              <a:t>Recorded webinar available at: </a:t>
            </a:r>
            <a:r>
              <a:rPr lang="en-US" dirty="0">
                <a:hlinkClick r:id="rId2"/>
              </a:rPr>
              <a:t>Common Retirement Plans for Self-Employed Individuals</a:t>
            </a:r>
            <a:endParaRPr lang="en-US" dirty="0"/>
          </a:p>
          <a:p>
            <a:pPr marL="1200150" lvl="2" indent="-285750">
              <a:buFont typeface="Arial" pitchFamily="34" charset="0"/>
              <a:buChar char="•"/>
            </a:pPr>
            <a:endParaRPr lang="en-US" dirty="0"/>
          </a:p>
        </p:txBody>
      </p:sp>
    </p:spTree>
    <p:extLst>
      <p:ext uri="{BB962C8B-B14F-4D97-AF65-F5344CB8AC3E}">
        <p14:creationId xmlns:p14="http://schemas.microsoft.com/office/powerpoint/2010/main" val="347705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Health Savings Accounts (HSAs)</a:t>
            </a:r>
          </a:p>
        </p:txBody>
      </p:sp>
      <p:sp>
        <p:nvSpPr>
          <p:cNvPr id="4" name="TextBox 3"/>
          <p:cNvSpPr txBox="1"/>
          <p:nvPr/>
        </p:nvSpPr>
        <p:spPr>
          <a:xfrm>
            <a:off x="701040" y="1930400"/>
            <a:ext cx="10922000" cy="4247317"/>
          </a:xfrm>
          <a:prstGeom prst="rect">
            <a:avLst/>
          </a:prstGeom>
          <a:noFill/>
        </p:spPr>
        <p:txBody>
          <a:bodyPr wrap="square" rtlCol="0">
            <a:spAutoFit/>
          </a:bodyPr>
          <a:lstStyle/>
          <a:p>
            <a:r>
              <a:rPr lang="en-US" dirty="0"/>
              <a:t>Health savings accounts help people reduce their health insurance premiums and build up money in a tax-advantaged savings account.</a:t>
            </a:r>
          </a:p>
          <a:p>
            <a:endParaRPr lang="en-US" dirty="0"/>
          </a:p>
          <a:p>
            <a:r>
              <a:rPr lang="en-US" dirty="0"/>
              <a:t>Individuals and families covered under </a:t>
            </a:r>
            <a:r>
              <a:rPr lang="en-US" u="sng" dirty="0"/>
              <a:t>high-deductible</a:t>
            </a:r>
            <a:r>
              <a:rPr lang="en-US" dirty="0"/>
              <a:t> health insurance plans are eligible to contribute to an HSA and take advantage of the following tax breaks:</a:t>
            </a:r>
          </a:p>
          <a:p>
            <a:pPr marL="285750" indent="-285750">
              <a:buFont typeface="Arial" pitchFamily="34" charset="0"/>
              <a:buChar char="•"/>
            </a:pPr>
            <a:r>
              <a:rPr lang="en-US" dirty="0"/>
              <a:t>Money contributed into an HSA is tax deductible.</a:t>
            </a:r>
          </a:p>
          <a:p>
            <a:pPr marL="285750" indent="-285750">
              <a:buFont typeface="Arial" pitchFamily="34" charset="0"/>
              <a:buChar char="•"/>
            </a:pPr>
            <a:r>
              <a:rPr lang="en-US" dirty="0"/>
              <a:t>Money invested in an HSA is your money and grows tax-deferred.</a:t>
            </a:r>
          </a:p>
          <a:p>
            <a:pPr marL="742950" lvl="1" indent="-285750">
              <a:buFont typeface="Arial" pitchFamily="34" charset="0"/>
              <a:buChar char="•"/>
            </a:pPr>
            <a:r>
              <a:rPr lang="en-US" dirty="0"/>
              <a:t>There is no “use it or lose it” pitfall with HSAs like with FSAs (Flexible Spending Accounts)</a:t>
            </a:r>
          </a:p>
          <a:p>
            <a:pPr marL="285750" indent="-285750">
              <a:buFont typeface="Arial" pitchFamily="34" charset="0"/>
              <a:buChar char="•"/>
            </a:pPr>
            <a:r>
              <a:rPr lang="en-US" dirty="0"/>
              <a:t>Any money left in your HSA at age 65 is available to subsidize your retirement as taxable income.</a:t>
            </a:r>
          </a:p>
          <a:p>
            <a:endParaRPr lang="en-US" dirty="0"/>
          </a:p>
          <a:p>
            <a:r>
              <a:rPr lang="en-US" dirty="0"/>
              <a:t>HSA limits for 2024 are $8,300 for family plans and $4,150 for individual plans (increasing to $8,550 &amp; $4,300 for 2025) and you have until 4/15/2025 to fully fund your H.S.A. for 2024</a:t>
            </a:r>
          </a:p>
          <a:p>
            <a:endParaRPr lang="en-US" dirty="0"/>
          </a:p>
          <a:p>
            <a:r>
              <a:rPr lang="en-US" dirty="0"/>
              <a:t>Further reading: </a:t>
            </a:r>
            <a:r>
              <a:rPr lang="en-US" dirty="0">
                <a:hlinkClick r:id="rId2"/>
              </a:rPr>
              <a:t>Minimize Your Healthcare Costs and Save Taxes With an HSA</a:t>
            </a:r>
            <a:endParaRPr lang="en-US" dirty="0"/>
          </a:p>
          <a:p>
            <a:r>
              <a:rPr lang="en-US" dirty="0"/>
              <a:t> </a:t>
            </a:r>
          </a:p>
        </p:txBody>
      </p:sp>
    </p:spTree>
    <p:extLst>
      <p:ext uri="{BB962C8B-B14F-4D97-AF65-F5344CB8AC3E}">
        <p14:creationId xmlns:p14="http://schemas.microsoft.com/office/powerpoint/2010/main" val="925998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on_PPT_Template.potx" id="{4ABBCC00-BCA1-0148-929A-DB5486ABE8D9}" vid="{D7E546E4-1DA8-284A-9C02-687E18B5428C}"/>
    </a:ext>
  </a:extLst>
</a:theme>
</file>

<file path=docProps/app.xml><?xml version="1.0" encoding="utf-8"?>
<Properties xmlns="http://schemas.openxmlformats.org/officeDocument/2006/extended-properties" xmlns:vt="http://schemas.openxmlformats.org/officeDocument/2006/docPropsVTypes">
  <Template/>
  <TotalTime>2825</TotalTime>
  <Words>2258</Words>
  <Application>Microsoft Office PowerPoint</Application>
  <PresentationFormat>Widescreen</PresentationFormat>
  <Paragraphs>179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Georgia</vt:lpstr>
      <vt:lpstr>Open Sans</vt:lpstr>
      <vt:lpstr>Verdana</vt:lpstr>
      <vt:lpstr>Office Theme</vt:lpstr>
      <vt:lpstr>Taxes for Locum Tenens Providers</vt:lpstr>
      <vt:lpstr>What We’ll Cover Today</vt:lpstr>
      <vt:lpstr>Deductions</vt:lpstr>
      <vt:lpstr>Health Insurance</vt:lpstr>
      <vt:lpstr>Travel, Lodging, and Meals</vt:lpstr>
      <vt:lpstr>Automobile Expenses</vt:lpstr>
      <vt:lpstr>Education, Licenses, and Examinations</vt:lpstr>
      <vt:lpstr>Retirement Accounts</vt:lpstr>
      <vt:lpstr>Health Savings Accounts (HSAs)</vt:lpstr>
      <vt:lpstr>Estimated Quarterly Taxes</vt:lpstr>
      <vt:lpstr>“QBI” Deduction</vt:lpstr>
      <vt:lpstr>Planning Tips</vt:lpstr>
      <vt:lpstr>State Tax Matters</vt:lpstr>
      <vt:lpstr>S-Corp Considerations</vt:lpstr>
      <vt:lpstr>Questions?</vt:lpstr>
      <vt:lpstr>About the Author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Barton IT Admin</dc:creator>
  <cp:lastModifiedBy>Andrew Schwartz</cp:lastModifiedBy>
  <cp:revision>107</cp:revision>
  <dcterms:created xsi:type="dcterms:W3CDTF">2016-12-30T13:16:43Z</dcterms:created>
  <dcterms:modified xsi:type="dcterms:W3CDTF">2025-01-11T13:58:47Z</dcterms:modified>
</cp:coreProperties>
</file>